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1"/>
    <p:restoredTop sz="94624"/>
  </p:normalViewPr>
  <p:slideViewPr>
    <p:cSldViewPr snapToGrid="0" snapToObjects="1">
      <p:cViewPr varScale="1">
        <p:scale>
          <a:sx n="90" d="100"/>
          <a:sy n="90" d="100"/>
        </p:scale>
        <p:origin x="232" y="6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5DDCA-B335-4047-96BA-E4353ABC3F55}" type="datetimeFigureOut">
              <a:rPr lang="en-US" smtClean="0"/>
              <a:t>5/31/17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47223-B30E-284D-8CB4-7559D78E1272}" type="slidenum">
              <a:rPr lang="en-US" smtClean="0"/>
              <a:t>‹#›</a:t>
            </a:fld>
            <a:endParaRPr lang="en-US"/>
          </a:p>
        </p:txBody>
      </p:sp>
    </p:spTree>
    <p:extLst>
      <p:ext uri="{BB962C8B-B14F-4D97-AF65-F5344CB8AC3E}">
        <p14:creationId xmlns:p14="http://schemas.microsoft.com/office/powerpoint/2010/main" val="202127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sycnet.apa.org/index.cfm?fa=buy.optionToBuy&amp;id=1959-09865-001" TargetMode="External"/><Relationship Id="rId4" Type="http://schemas.openxmlformats.org/officeDocument/2006/relationships/hyperlink" Target="http://www.minicomplexity.org/pubs/1943-mcculloch-pitts-bmb.pdf"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0" Type="http://schemas.openxmlformats.org/officeDocument/2006/relationships/hyperlink" Target="https://en.wikipedia.org/wiki/Turing_test#cite_note-18" TargetMode="External"/><Relationship Id="rId21" Type="http://schemas.openxmlformats.org/officeDocument/2006/relationships/hyperlink" Target="https://en.wikipedia.org/wiki/Turing_test#cite_note-FOOTNOTETuring1948412-19" TargetMode="External"/><Relationship Id="rId22" Type="http://schemas.openxmlformats.org/officeDocument/2006/relationships/hyperlink" Target="https://en.wikipedia.org/wiki/Seymour_Papert" TargetMode="External"/><Relationship Id="rId23" Type="http://schemas.openxmlformats.org/officeDocument/2006/relationships/hyperlink" Target="https://en.wikipedia.org/wiki/Perceptron" TargetMode="External"/><Relationship Id="rId24" Type="http://schemas.openxmlformats.org/officeDocument/2006/relationships/hyperlink" Target="https://en.wikipedia.org/wiki/George_Boole" TargetMode="External"/><Relationship Id="rId25" Type="http://schemas.openxmlformats.org/officeDocument/2006/relationships/hyperlink" Target="https://en.wikipedia.org/wiki/Geoffrey_Hinton" TargetMode="External"/><Relationship Id="rId26" Type="http://schemas.openxmlformats.org/officeDocument/2006/relationships/hyperlink" Target="https://en.wikipedia.org/wiki/David_Rumelhart" TargetMode="External"/><Relationship Id="rId27" Type="http://schemas.openxmlformats.org/officeDocument/2006/relationships/hyperlink" Target="http://www.ccs.neu.edu/home/rjw/" TargetMode="External"/><Relationship Id="rId28" Type="http://schemas.openxmlformats.org/officeDocument/2006/relationships/hyperlink" Target="http://www.nature.com/nature/journal/v323/n6088/abs/323533a0.html" TargetMode="External"/><Relationship Id="rId29" Type="http://schemas.openxmlformats.org/officeDocument/2006/relationships/hyperlink" Target="http://people.idsia.ch/~juergen/who-invented-backpropagation.html" TargetMode="External"/><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en.wikipedia.org/wiki/Golem" TargetMode="External"/><Relationship Id="rId4" Type="http://schemas.openxmlformats.org/officeDocument/2006/relationships/hyperlink" Target="https://motherboard.vice.com/en_us/article/forget-turing-the-lovelace-test-has-a-better-shot-at-spotting-ai" TargetMode="External"/><Relationship Id="rId5" Type="http://schemas.openxmlformats.org/officeDocument/2006/relationships/hyperlink" Target="https://www.csee.umbc.edu/courses/471/papers/turing.pdf" TargetMode="External"/><Relationship Id="rId30" Type="http://schemas.openxmlformats.org/officeDocument/2006/relationships/hyperlink" Target="https://www.thestar.com/news/world/2015/04/17/how-a-toronto-professors-research-revolutionized-artificial-intelligence.html" TargetMode="External"/><Relationship Id="rId31" Type="http://schemas.openxmlformats.org/officeDocument/2006/relationships/hyperlink" Target="http://www.iro.umontreal.ca/~bengioy/yoshua_en/" TargetMode="External"/><Relationship Id="rId32" Type="http://schemas.openxmlformats.org/officeDocument/2006/relationships/hyperlink" Target="http://people.idsia.ch/~juergen/" TargetMode="External"/><Relationship Id="rId9" Type="http://schemas.openxmlformats.org/officeDocument/2006/relationships/hyperlink" Target="https://en.wikipedia.org/wiki/Ex_Machina_(film)" TargetMode="External"/><Relationship Id="rId6" Type="http://schemas.openxmlformats.org/officeDocument/2006/relationships/hyperlink" Target="https://en.wikipedia.org/wiki/Turing_test" TargetMode="External"/><Relationship Id="rId7" Type="http://schemas.openxmlformats.org/officeDocument/2006/relationships/hyperlink" Target="https://en.wikipedia.org/wiki/Loebner_Prize" TargetMode="External"/><Relationship Id="rId8" Type="http://schemas.openxmlformats.org/officeDocument/2006/relationships/hyperlink" Target="http://www.nytimes.com/2011/03/20/books/review/book-review-the-most-human-human-by-brian-christian.html" TargetMode="External"/><Relationship Id="rId33" Type="http://schemas.openxmlformats.org/officeDocument/2006/relationships/hyperlink" Target="https://en.wikipedia.org/wiki/Bell_Labs" TargetMode="External"/><Relationship Id="rId34" Type="http://schemas.openxmlformats.org/officeDocument/2006/relationships/hyperlink" Target="https://www.youtube.com/watch?v=mlXzufEk-2E" TargetMode="External"/><Relationship Id="rId35" Type="http://schemas.openxmlformats.org/officeDocument/2006/relationships/hyperlink" Target="https://metacademy.org/graphs/concepts/unsupervised_pre_training" TargetMode="External"/><Relationship Id="rId36" Type="http://schemas.openxmlformats.org/officeDocument/2006/relationships/hyperlink" Target="https://en.wikipedia.org/wiki/Deep_belief_network" TargetMode="External"/><Relationship Id="rId10" Type="http://schemas.openxmlformats.org/officeDocument/2006/relationships/hyperlink" Target="https://en.wikipedia.org/w/index.php?title=Turing_test&amp;action=edit&amp;section=3" TargetMode="External"/><Relationship Id="rId11" Type="http://schemas.openxmlformats.org/officeDocument/2006/relationships/hyperlink" Target="https://en.wikipedia.org/wiki/Artificial_intelligence" TargetMode="External"/><Relationship Id="rId12" Type="http://schemas.openxmlformats.org/officeDocument/2006/relationships/hyperlink" Target="https://en.wikipedia.org/wiki/Turing_test#cite_note-14" TargetMode="External"/><Relationship Id="rId13" Type="http://schemas.openxmlformats.org/officeDocument/2006/relationships/hyperlink" Target="https://en.wikipedia.org/wiki/Ratio_Club" TargetMode="External"/><Relationship Id="rId14" Type="http://schemas.openxmlformats.org/officeDocument/2006/relationships/hyperlink" Target="https://en.wikipedia.org/wiki/Cybernetics" TargetMode="External"/><Relationship Id="rId15" Type="http://schemas.openxmlformats.org/officeDocument/2006/relationships/hyperlink" Target="https://en.wikipedia.org/wiki/Electronics" TargetMode="External"/><Relationship Id="rId16" Type="http://schemas.openxmlformats.org/officeDocument/2006/relationships/hyperlink" Target="https://en.wikipedia.org/wiki/Alan_Turing" TargetMode="External"/><Relationship Id="rId17" Type="http://schemas.openxmlformats.org/officeDocument/2006/relationships/hyperlink" Target="https://en.wikipedia.org/wiki/Turing_test#cite_note-FOOTNOTEMcCorduck200495-15" TargetMode="External"/><Relationship Id="rId18" Type="http://schemas.openxmlformats.org/officeDocument/2006/relationships/hyperlink" Target="https://en.wikipedia.org/wiki/Turing_test#cite_note-FOOTNOTECopeland20031-16" TargetMode="External"/><Relationship Id="rId19" Type="http://schemas.openxmlformats.org/officeDocument/2006/relationships/hyperlink" Target="https://en.wikipedia.org/wiki/Turing_test#cite_note-FOOTNOTECopeland20032-1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reedy_algorithm" TargetMode="External"/><Relationship Id="rId4" Type="http://schemas.openxmlformats.org/officeDocument/2006/relationships/hyperlink" Target="http://imagenet.stanford.edu/papers/imagenet_cvpr09.pdf" TargetMode="External"/><Relationship Id="rId5" Type="http://schemas.openxmlformats.org/officeDocument/2006/relationships/hyperlink" Target="http://vision.stanford.edu/feifeili/" TargetMode="External"/><Relationship Id="rId6" Type="http://schemas.openxmlformats.org/officeDocument/2006/relationships/hyperlink" Target="http://www.cs.toronto.edu/~kriz/" TargetMode="External"/><Relationship Id="rId7" Type="http://schemas.openxmlformats.org/officeDocument/2006/relationships/hyperlink" Target="http://www.cs.toronto.edu/~ilya/"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2</a:t>
            </a:fld>
            <a:endParaRPr lang="en-US"/>
          </a:p>
        </p:txBody>
      </p:sp>
    </p:spTree>
    <p:extLst>
      <p:ext uri="{BB962C8B-B14F-4D97-AF65-F5344CB8AC3E}">
        <p14:creationId xmlns:p14="http://schemas.microsoft.com/office/powerpoint/2010/main" val="47892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4</a:t>
            </a:fld>
            <a:endParaRPr lang="en-US"/>
          </a:p>
        </p:txBody>
      </p:sp>
    </p:spTree>
    <p:extLst>
      <p:ext uri="{BB962C8B-B14F-4D97-AF65-F5344CB8AC3E}">
        <p14:creationId xmlns:p14="http://schemas.microsoft.com/office/powerpoint/2010/main" val="46458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a:t>
            </a:r>
          </a:p>
          <a:p>
            <a:endParaRPr lang="en-US" dirty="0" smtClean="0"/>
          </a:p>
          <a:p>
            <a:r>
              <a:rPr lang="en-US" sz="1200" dirty="0" smtClean="0"/>
              <a:t>Biologically inspired by the brain and neurons</a:t>
            </a:r>
          </a:p>
          <a:p>
            <a:endParaRPr lang="en-US" sz="1200" dirty="0" smtClean="0"/>
          </a:p>
          <a:p>
            <a:r>
              <a:rPr lang="en-US" sz="1200" dirty="0" smtClean="0"/>
              <a:t>Deep Learning are stacked Layers of Neural Layers</a:t>
            </a:r>
          </a:p>
          <a:p>
            <a:r>
              <a:rPr lang="en-US" sz="1200" dirty="0" smtClean="0"/>
              <a:t>Neural layers</a:t>
            </a:r>
          </a:p>
          <a:p>
            <a:endParaRPr lang="en-US" sz="1200" dirty="0" smtClean="0"/>
          </a:p>
          <a:p>
            <a:endParaRPr lang="en-US" dirty="0" smtClean="0"/>
          </a:p>
          <a:p>
            <a:endParaRPr lang="en-US" dirty="0" smtClean="0"/>
          </a:p>
          <a:p>
            <a:endParaRPr lang="en-US" dirty="0" smtClean="0"/>
          </a:p>
          <a:p>
            <a:r>
              <a:rPr lang="en-US" dirty="0" smtClean="0"/>
              <a:t>https</a:t>
            </a:r>
            <a:r>
              <a:rPr lang="en-US" dirty="0"/>
              <a:t>://</a:t>
            </a:r>
            <a:r>
              <a:rPr lang="en-US" dirty="0" err="1"/>
              <a:t>en.wikipedia.org</a:t>
            </a:r>
            <a:r>
              <a:rPr lang="en-US" dirty="0"/>
              <a:t>/wiki/</a:t>
            </a:r>
            <a:r>
              <a:rPr lang="en-US" dirty="0" err="1"/>
              <a:t>Turing_test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Frank Rosenblatt’s </a:t>
            </a:r>
            <a:r>
              <a:rPr lang="en-US" sz="1200" b="1" i="0" u="sng" kern="1200" dirty="0">
                <a:solidFill>
                  <a:schemeClr val="tx1"/>
                </a:solidFill>
                <a:effectLst/>
                <a:latin typeface="+mn-lt"/>
                <a:ea typeface="+mn-ea"/>
                <a:cs typeface="+mn-cs"/>
                <a:hlinkClick r:id="rId3"/>
              </a:rPr>
              <a:t>Perceptron</a:t>
            </a:r>
            <a:endParaRPr lang="en-US" dirty="0"/>
          </a:p>
          <a:p>
            <a:r>
              <a:rPr lang="en-US" dirty="0"/>
              <a:t>http://</a:t>
            </a:r>
            <a:r>
              <a:rPr lang="en-US" dirty="0" err="1"/>
              <a:t>psycnet.apa.org</a:t>
            </a:r>
            <a:r>
              <a:rPr lang="en-US" dirty="0"/>
              <a:t>/</a:t>
            </a:r>
            <a:r>
              <a:rPr lang="en-US" dirty="0" err="1"/>
              <a:t>index.cfm?fa</a:t>
            </a:r>
            <a:r>
              <a:rPr lang="en-US" dirty="0"/>
              <a:t>=</a:t>
            </a:r>
            <a:r>
              <a:rPr lang="en-US" dirty="0" err="1"/>
              <a:t>buy.optionToBuy&amp;id</a:t>
            </a:r>
            <a:r>
              <a:rPr lang="en-US" dirty="0"/>
              <a:t>=1959-09865-001</a:t>
            </a:r>
          </a:p>
          <a:p>
            <a:r>
              <a:rPr lang="en-US" sz="1200" b="0" i="0" kern="1200" dirty="0">
                <a:solidFill>
                  <a:schemeClr val="tx1"/>
                </a:solidFill>
                <a:effectLst/>
                <a:latin typeface="+mn-lt"/>
                <a:ea typeface="+mn-ea"/>
                <a:cs typeface="+mn-cs"/>
              </a:rPr>
              <a:t>A psychologist, Rosenblatt conceived of the </a:t>
            </a:r>
            <a:r>
              <a:rPr lang="en-US" sz="1200" b="0" i="0" kern="1200" dirty="0" err="1">
                <a:solidFill>
                  <a:schemeClr val="tx1"/>
                </a:solidFill>
                <a:effectLst/>
                <a:latin typeface="+mn-lt"/>
                <a:ea typeface="+mn-ea"/>
                <a:cs typeface="+mn-cs"/>
              </a:rPr>
              <a:t>Percetron</a:t>
            </a:r>
            <a:r>
              <a:rPr lang="en-US" sz="1200" b="0" i="0" kern="1200" dirty="0">
                <a:solidFill>
                  <a:schemeClr val="tx1"/>
                </a:solidFill>
                <a:effectLst/>
                <a:latin typeface="+mn-lt"/>
                <a:ea typeface="+mn-ea"/>
                <a:cs typeface="+mn-cs"/>
              </a:rPr>
              <a:t> as a simplified mathematical model of how the neurons in our brains operate: it takes a set of binary inputs (nearby neurons), multiplies each input by a continuous valued weight (the synapse strength to each nearby neuron), and thresholds the sum of these weighted inputs to output a 1 if the sum is big enough and otherwise a 0 (in the same way neurons either fire or do not). Most of the inputs to a Perceptron are either some data or the output of another Perceptron, but an extra detail is that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also have one special ‘bias’ input, which just has a value of 1 and basically ensures that more functions are computable with the same input by being able to offset the summed value. This model of the neuron built on the work of Warren McCulloch and Walter Pitts </a:t>
            </a:r>
            <a:r>
              <a:rPr lang="en-US" sz="1200" b="0" i="0" u="sng" kern="1200" dirty="0">
                <a:solidFill>
                  <a:schemeClr val="tx1"/>
                </a:solidFill>
                <a:effectLst/>
                <a:latin typeface="+mn-lt"/>
                <a:ea typeface="+mn-ea"/>
                <a:cs typeface="+mn-cs"/>
                <a:hlinkClick r:id="rId4"/>
              </a:rPr>
              <a:t>Mcculoch-Pitts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who showed that a neuron model that sums binary inputs and outputs a 1 if the sum exceeds a certain threshold value, and otherwise outputs a 0, can model the basic OR/AND/NOT functions. This, in the early days of AI, was a big deal - the predominant thought at the time was that making computers able to perform formal logical reasoning would essentially solve AI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motivation and connections</a:t>
            </a:r>
          </a:p>
          <a:p>
            <a:r>
              <a:rPr lang="en-US" sz="1200" b="0" i="0" kern="1200" dirty="0">
                <a:solidFill>
                  <a:schemeClr val="tx1"/>
                </a:solidFill>
                <a:effectLst/>
                <a:latin typeface="+mn-lt"/>
                <a:ea typeface="+mn-ea"/>
                <a:cs typeface="+mn-cs"/>
              </a:rPr>
              <a:t>The basic computational unit of the brain is a </a:t>
            </a:r>
            <a:r>
              <a:rPr lang="en-US" sz="1200" b="1" i="0" kern="1200" dirty="0">
                <a:solidFill>
                  <a:schemeClr val="tx1"/>
                </a:solidFill>
                <a:effectLst/>
                <a:latin typeface="+mn-lt"/>
                <a:ea typeface="+mn-ea"/>
                <a:cs typeface="+mn-cs"/>
              </a:rPr>
              <a:t>neuron</a:t>
            </a:r>
            <a:r>
              <a:rPr lang="en-US"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US" sz="1200" b="1" i="0" kern="1200" dirty="0">
                <a:solidFill>
                  <a:schemeClr val="tx1"/>
                </a:solidFill>
                <a:effectLst/>
                <a:latin typeface="+mn-lt"/>
                <a:ea typeface="+mn-ea"/>
                <a:cs typeface="+mn-cs"/>
              </a:rPr>
              <a:t>synapses</a:t>
            </a:r>
            <a:r>
              <a:rPr lang="en-US" sz="1200" b="0" i="0" kern="1200" dirty="0">
                <a:solidFill>
                  <a:schemeClr val="tx1"/>
                </a:solidFill>
                <a:effectLst/>
                <a:latin typeface="+mn-lt"/>
                <a:ea typeface="+mn-ea"/>
                <a:cs typeface="+mn-cs"/>
              </a:rPr>
              <a:t>. The diagram below shows a cartoon drawing of a biological neuron (left) and a common mathematical model (right). Each neuron receives input signals from its </a:t>
            </a:r>
            <a:r>
              <a:rPr lang="en-US" sz="1200" b="1" i="0" kern="1200" dirty="0">
                <a:solidFill>
                  <a:schemeClr val="tx1"/>
                </a:solidFill>
                <a:effectLst/>
                <a:latin typeface="+mn-lt"/>
                <a:ea typeface="+mn-ea"/>
                <a:cs typeface="+mn-cs"/>
              </a:rPr>
              <a:t>dendrites</a:t>
            </a:r>
            <a:r>
              <a:rPr lang="en-US" sz="1200" b="0" i="0" kern="1200" dirty="0">
                <a:solidFill>
                  <a:schemeClr val="tx1"/>
                </a:solidFill>
                <a:effectLst/>
                <a:latin typeface="+mn-lt"/>
                <a:ea typeface="+mn-ea"/>
                <a:cs typeface="+mn-cs"/>
              </a:rPr>
              <a:t> and produces output signals along its (single) </a:t>
            </a:r>
            <a:r>
              <a:rPr lang="en-US" sz="1200" b="1" i="0" kern="1200" dirty="0">
                <a:solidFill>
                  <a:schemeClr val="tx1"/>
                </a:solidFill>
                <a:effectLst/>
                <a:latin typeface="+mn-lt"/>
                <a:ea typeface="+mn-ea"/>
                <a:cs typeface="+mn-cs"/>
              </a:rPr>
              <a:t>axon</a:t>
            </a:r>
            <a:r>
              <a:rPr lang="en-US" sz="1200" b="0" i="0" kern="1200" dirty="0">
                <a:solidFill>
                  <a:schemeClr val="tx1"/>
                </a:solidFill>
                <a:effectLst/>
                <a:latin typeface="+mn-lt"/>
                <a:ea typeface="+mn-ea"/>
                <a:cs typeface="+mn-cs"/>
              </a:rPr>
              <a:t>. The axon eventually branches out and connects via synapses to dendrites of other neurons. In the computational model of a neuron, the signals that travel along the axons (e.g.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interact multiplicatively (e.g. </a:t>
            </a:r>
            <a:r>
              <a:rPr lang="en-US" sz="1200" b="0" i="0" u="none" strike="noStrike" kern="1200" dirty="0">
                <a:solidFill>
                  <a:schemeClr val="tx1"/>
                </a:solidFill>
                <a:effectLst/>
                <a:latin typeface="+mn-lt"/>
                <a:ea typeface="+mn-ea"/>
                <a:cs typeface="+mn-cs"/>
              </a:rPr>
              <a:t>w0x0w0x0</a:t>
            </a:r>
            <a:r>
              <a:rPr lang="en-US" sz="1200" b="0" i="0" kern="1200" dirty="0">
                <a:solidFill>
                  <a:schemeClr val="tx1"/>
                </a:solidFill>
                <a:effectLst/>
                <a:latin typeface="+mn-lt"/>
                <a:ea typeface="+mn-ea"/>
                <a:cs typeface="+mn-cs"/>
              </a:rPr>
              <a:t>) with the dendrites of the other neuron based on the synaptic strength at that synapse (e.g. </a:t>
            </a:r>
            <a:r>
              <a:rPr lang="en-US" sz="1200" b="0" i="0" u="none" strike="noStrike" kern="1200" dirty="0">
                <a:solidFill>
                  <a:schemeClr val="tx1"/>
                </a:solidFill>
                <a:effectLst/>
                <a:latin typeface="+mn-lt"/>
                <a:ea typeface="+mn-ea"/>
                <a:cs typeface="+mn-cs"/>
              </a:rPr>
              <a:t>w0w0</a:t>
            </a:r>
            <a:r>
              <a:rPr lang="en-US" sz="1200" b="0" i="0" kern="1200" dirty="0">
                <a:solidFill>
                  <a:schemeClr val="tx1"/>
                </a:solidFill>
                <a:effectLst/>
                <a:latin typeface="+mn-lt"/>
                <a:ea typeface="+mn-ea"/>
                <a:cs typeface="+mn-cs"/>
              </a:rPr>
              <a:t>). The idea is that the synaptic strengths (the weights </a:t>
            </a:r>
            <a:r>
              <a:rPr lang="en-US" sz="1200" b="0" i="0" u="none" strike="noStrike" kern="1200" dirty="0" err="1">
                <a:solidFill>
                  <a:schemeClr val="tx1"/>
                </a:solidFill>
                <a:effectLst/>
                <a:latin typeface="+mn-lt"/>
                <a:ea typeface="+mn-ea"/>
                <a:cs typeface="+mn-cs"/>
              </a:rPr>
              <a:t>ww</a:t>
            </a:r>
            <a:r>
              <a:rPr lang="en-US" sz="1200" b="0" i="0" kern="1200" dirty="0">
                <a:solidFill>
                  <a:schemeClr val="tx1"/>
                </a:solidFill>
                <a:effectLst/>
                <a:latin typeface="+mn-lt"/>
                <a:ea typeface="+mn-ea"/>
                <a:cs typeface="+mn-cs"/>
              </a:rPr>
              <a:t>) are learnable and control the strength of influence (and its direction: </a:t>
            </a:r>
            <a:r>
              <a:rPr lang="en-US" sz="1200" b="0" i="0" kern="1200" dirty="0" err="1">
                <a:solidFill>
                  <a:schemeClr val="tx1"/>
                </a:solidFill>
                <a:effectLst/>
                <a:latin typeface="+mn-lt"/>
                <a:ea typeface="+mn-ea"/>
                <a:cs typeface="+mn-cs"/>
              </a:rPr>
              <a:t>excitory</a:t>
            </a:r>
            <a:r>
              <a:rPr lang="en-US"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sending a spike along its axon. In the computational model, we assume that the precise timings of the spikes do not matter, and that only the frequency of the firing communicates information. Based on this </a:t>
            </a:r>
            <a:r>
              <a:rPr lang="en-US" sz="1200" b="0" i="1" kern="1200" dirty="0">
                <a:solidFill>
                  <a:schemeClr val="tx1"/>
                </a:solidFill>
                <a:effectLst/>
                <a:latin typeface="+mn-lt"/>
                <a:ea typeface="+mn-ea"/>
                <a:cs typeface="+mn-cs"/>
              </a:rPr>
              <a:t>rate code</a:t>
            </a:r>
            <a:r>
              <a:rPr lang="en-US" sz="1200" b="0" i="0" kern="1200" dirty="0">
                <a:solidFill>
                  <a:schemeClr val="tx1"/>
                </a:solidFill>
                <a:effectLst/>
                <a:latin typeface="+mn-lt"/>
                <a:ea typeface="+mn-ea"/>
                <a:cs typeface="+mn-cs"/>
              </a:rPr>
              <a:t> interpretation, we model the </a:t>
            </a:r>
            <a:r>
              <a:rPr lang="en-US" sz="1200" b="0" i="1" kern="1200" dirty="0">
                <a:solidFill>
                  <a:schemeClr val="tx1"/>
                </a:solidFill>
                <a:effectLst/>
                <a:latin typeface="+mn-lt"/>
                <a:ea typeface="+mn-ea"/>
                <a:cs typeface="+mn-cs"/>
              </a:rPr>
              <a:t>firing rate</a:t>
            </a:r>
            <a:r>
              <a:rPr lang="en-US" sz="1200" b="0" i="0" kern="1200" dirty="0">
                <a:solidFill>
                  <a:schemeClr val="tx1"/>
                </a:solidFill>
                <a:effectLst/>
                <a:latin typeface="+mn-lt"/>
                <a:ea typeface="+mn-ea"/>
                <a:cs typeface="+mn-cs"/>
              </a:rPr>
              <a:t> of the neuron with an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ff</a:t>
            </a:r>
            <a:r>
              <a:rPr lang="en-US" sz="1200" b="0" i="0" kern="1200" dirty="0">
                <a:solidFill>
                  <a:schemeClr val="tx1"/>
                </a:solidFill>
                <a:effectLst/>
                <a:latin typeface="+mn-lt"/>
                <a:ea typeface="+mn-ea"/>
                <a:cs typeface="+mn-cs"/>
              </a:rPr>
              <a:t>, which represents the frequency of the spikes along the axon. Historically, a common choice of activation function is the </a:t>
            </a: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since it takes a real-valued input (the signal strength after the sum) and squashes it to range between 0 and 1. We will see details of these activation functions later in this section.</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6</a:t>
            </a:fld>
            <a:endParaRPr lang="en-US"/>
          </a:p>
        </p:txBody>
      </p:sp>
    </p:spTree>
    <p:extLst>
      <p:ext uri="{BB962C8B-B14F-4D97-AF65-F5344CB8AC3E}">
        <p14:creationId xmlns:p14="http://schemas.microsoft.com/office/powerpoint/2010/main" val="13861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Tree>
    <p:extLst>
      <p:ext uri="{BB962C8B-B14F-4D97-AF65-F5344CB8AC3E}">
        <p14:creationId xmlns:p14="http://schemas.microsoft.com/office/powerpoint/2010/main" val="20500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of creating a ‘thinking’ machine is at least as old as modern computing, if not </a:t>
            </a:r>
            <a:r>
              <a:rPr lang="en-US" sz="1200" b="0" i="0" u="none" strike="noStrike" kern="1200" dirty="0" smtClean="0">
                <a:solidFill>
                  <a:schemeClr val="tx1"/>
                </a:solidFill>
                <a:effectLst/>
                <a:latin typeface="+mn-lt"/>
                <a:ea typeface="+mn-ea"/>
                <a:cs typeface="+mn-cs"/>
                <a:hlinkClick r:id="rId3"/>
              </a:rPr>
              <a:t>even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older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Alan Turing in his seminal paper </a:t>
            </a:r>
            <a:r>
              <a:rPr lang="en-US" sz="1200" b="0" i="0" u="none" strike="noStrike" kern="1200" dirty="0" smtClean="0">
                <a:solidFill>
                  <a:schemeClr val="tx1"/>
                </a:solidFill>
                <a:effectLst/>
                <a:latin typeface="+mn-lt"/>
                <a:ea typeface="+mn-ea"/>
                <a:cs typeface="+mn-cs"/>
                <a:hlinkClick r:id="rId5"/>
              </a:rPr>
              <a:t>‘Computing Machinery and Intelligence’</a:t>
            </a:r>
            <a:r>
              <a:rPr lang="en-US" sz="1200" b="0" i="0" kern="1200" dirty="0" smtClean="0">
                <a:solidFill>
                  <a:schemeClr val="tx1"/>
                </a:solidFill>
                <a:effectLst/>
                <a:latin typeface="+mn-lt"/>
                <a:ea typeface="+mn-ea"/>
                <a:cs typeface="+mn-cs"/>
              </a:rPr>
              <a:t> laid out several criteria to asses whether a machine could be said be intelligent, which has since become known as the </a:t>
            </a:r>
            <a:r>
              <a:rPr lang="en-US" sz="1200" b="0" i="0" u="none" strike="noStrike" kern="1200" dirty="0" smtClean="0">
                <a:solidFill>
                  <a:schemeClr val="tx1"/>
                </a:solidFill>
                <a:effectLst/>
                <a:latin typeface="+mn-lt"/>
                <a:ea typeface="+mn-ea"/>
                <a:cs typeface="+mn-cs"/>
                <a:hlinkClick r:id="rId6"/>
              </a:rPr>
              <a:t>‘Turing test’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some great explorations on variants of the Turing test, check-out Brain Christian’s book detailing his adventures with the </a:t>
            </a:r>
            <a:r>
              <a:rPr lang="en-US" sz="1200" b="0" i="0" u="none" strike="noStrike" kern="1200" dirty="0" smtClean="0">
                <a:solidFill>
                  <a:schemeClr val="tx1"/>
                </a:solidFill>
                <a:effectLst/>
                <a:latin typeface="+mn-lt"/>
                <a:ea typeface="+mn-ea"/>
                <a:cs typeface="+mn-cs"/>
                <a:hlinkClick r:id="rId7"/>
              </a:rPr>
              <a:t>Loebner Prize</a:t>
            </a:r>
            <a:r>
              <a:rPr lang="en-US" sz="1200" b="0" i="0" kern="1200" dirty="0" smtClean="0">
                <a:solidFill>
                  <a:schemeClr val="tx1"/>
                </a:solidFill>
                <a:effectLst/>
                <a:latin typeface="+mn-lt"/>
                <a:ea typeface="+mn-ea"/>
                <a:cs typeface="+mn-cs"/>
              </a:rPr>
              <a:t> entitled </a:t>
            </a:r>
            <a:r>
              <a:rPr lang="en-US" sz="1200" b="0" i="1" u="none" strike="noStrike" kern="1200" dirty="0" smtClean="0">
                <a:solidFill>
                  <a:schemeClr val="tx1"/>
                </a:solidFill>
                <a:effectLst/>
                <a:latin typeface="+mn-lt"/>
                <a:ea typeface="+mn-ea"/>
                <a:cs typeface="+mn-cs"/>
                <a:hlinkClick r:id="rId8"/>
              </a:rPr>
              <a:t>The Most Human Human</a:t>
            </a:r>
            <a:r>
              <a:rPr lang="en-US" sz="1200" b="0" i="0" kern="1200" dirty="0" smtClean="0">
                <a:solidFill>
                  <a:schemeClr val="tx1"/>
                </a:solidFill>
                <a:effectLst/>
                <a:latin typeface="+mn-lt"/>
                <a:ea typeface="+mn-ea"/>
                <a:cs typeface="+mn-cs"/>
              </a:rPr>
              <a:t> or check the amazing, dramatized version in </a:t>
            </a:r>
            <a:r>
              <a:rPr lang="en-US" sz="1200" b="0" i="0" u="none" strike="noStrike" kern="1200" dirty="0" smtClean="0">
                <a:solidFill>
                  <a:schemeClr val="tx1"/>
                </a:solidFill>
                <a:effectLst/>
                <a:latin typeface="+mn-lt"/>
                <a:ea typeface="+mn-ea"/>
                <a:cs typeface="+mn-cs"/>
                <a:hlinkClick r:id="rId9"/>
              </a:rPr>
              <a:t>Ex-machina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Alan Turing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tooltip="Edit section: Alan Tur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Researchers in the United Kingdom had been exploring "machine intelligence" for up to ten years prior to the founding of the field of artificial intelligence (</a:t>
            </a:r>
            <a:r>
              <a:rPr lang="en-US" sz="1200" b="0" i="0" u="none" strike="noStrike" kern="1200" dirty="0" smtClean="0">
                <a:solidFill>
                  <a:schemeClr val="tx1"/>
                </a:solidFill>
                <a:effectLst/>
                <a:latin typeface="+mn-lt"/>
                <a:ea typeface="+mn-ea"/>
                <a:cs typeface="+mn-cs"/>
                <a:hlinkClick r:id="rId11" tooltip="Artificial intelligence"/>
              </a:rPr>
              <a:t>AI</a:t>
            </a:r>
            <a:r>
              <a:rPr lang="en-US" sz="1200" b="0" i="0" kern="1200" dirty="0" smtClean="0">
                <a:solidFill>
                  <a:schemeClr val="tx1"/>
                </a:solidFill>
                <a:effectLst/>
                <a:latin typeface="+mn-lt"/>
                <a:ea typeface="+mn-ea"/>
                <a:cs typeface="+mn-cs"/>
              </a:rPr>
              <a:t>) research in 1956.</a:t>
            </a:r>
            <a:r>
              <a:rPr lang="en-US" sz="1200" b="0" i="0" u="none" strike="noStrike" kern="1200" baseline="30000" dirty="0" smtClean="0">
                <a:solidFill>
                  <a:schemeClr val="tx1"/>
                </a:solidFill>
                <a:effectLst/>
                <a:latin typeface="+mn-lt"/>
                <a:ea typeface="+mn-ea"/>
                <a:cs typeface="+mn-cs"/>
                <a:hlinkClick r:id="rId12"/>
              </a:rPr>
              <a:t>[14]</a:t>
            </a:r>
            <a:r>
              <a:rPr lang="en-US" sz="1200" b="0" i="0" kern="1200" dirty="0" smtClean="0">
                <a:solidFill>
                  <a:schemeClr val="tx1"/>
                </a:solidFill>
                <a:effectLst/>
                <a:latin typeface="+mn-lt"/>
                <a:ea typeface="+mn-ea"/>
                <a:cs typeface="+mn-cs"/>
              </a:rPr>
              <a:t> It was a common topic among the members of the </a:t>
            </a:r>
            <a:r>
              <a:rPr lang="en-US" sz="1200" b="0" i="0" u="none" strike="noStrike" kern="1200" dirty="0" smtClean="0">
                <a:solidFill>
                  <a:schemeClr val="tx1"/>
                </a:solidFill>
                <a:effectLst/>
                <a:latin typeface="+mn-lt"/>
                <a:ea typeface="+mn-ea"/>
                <a:cs typeface="+mn-cs"/>
                <a:hlinkClick r:id="rId13" tooltip="Ratio Club"/>
              </a:rPr>
              <a:t>Ratio Club</a:t>
            </a:r>
            <a:r>
              <a:rPr lang="en-US" sz="1200" b="0" i="0" kern="1200" dirty="0" smtClean="0">
                <a:solidFill>
                  <a:schemeClr val="tx1"/>
                </a:solidFill>
                <a:effectLst/>
                <a:latin typeface="+mn-lt"/>
                <a:ea typeface="+mn-ea"/>
                <a:cs typeface="+mn-cs"/>
              </a:rPr>
              <a:t>, who were an informal group of British </a:t>
            </a:r>
            <a:r>
              <a:rPr lang="en-US" sz="1200" b="0" i="0" u="none" strike="noStrike" kern="1200" dirty="0" smtClean="0">
                <a:solidFill>
                  <a:schemeClr val="tx1"/>
                </a:solidFill>
                <a:effectLst/>
                <a:latin typeface="+mn-lt"/>
                <a:ea typeface="+mn-ea"/>
                <a:cs typeface="+mn-cs"/>
                <a:hlinkClick r:id="rId14" tooltip="Cybernetics"/>
              </a:rPr>
              <a:t>cybernetics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Electronics"/>
              </a:rPr>
              <a:t>electronics</a:t>
            </a:r>
            <a:r>
              <a:rPr lang="en-US" sz="1200" b="0" i="0" kern="1200" dirty="0" smtClean="0">
                <a:solidFill>
                  <a:schemeClr val="tx1"/>
                </a:solidFill>
                <a:effectLst/>
                <a:latin typeface="+mn-lt"/>
                <a:ea typeface="+mn-ea"/>
                <a:cs typeface="+mn-cs"/>
              </a:rPr>
              <a:t> researchers that included </a:t>
            </a:r>
            <a:r>
              <a:rPr lang="en-US" sz="1200" b="0" i="0" u="none" strike="noStrike" kern="1200" dirty="0" smtClean="0">
                <a:solidFill>
                  <a:schemeClr val="tx1"/>
                </a:solidFill>
                <a:effectLst/>
                <a:latin typeface="+mn-lt"/>
                <a:ea typeface="+mn-ea"/>
                <a:cs typeface="+mn-cs"/>
                <a:hlinkClick r:id="rId16" tooltip="Alan Turing"/>
              </a:rPr>
              <a:t>Alan Turing</a:t>
            </a:r>
            <a:r>
              <a:rPr lang="en-US" sz="1200" b="0" i="0" kern="1200" dirty="0" smtClean="0">
                <a:solidFill>
                  <a:schemeClr val="tx1"/>
                </a:solidFill>
                <a:effectLst/>
                <a:latin typeface="+mn-lt"/>
                <a:ea typeface="+mn-ea"/>
                <a:cs typeface="+mn-cs"/>
              </a:rPr>
              <a:t>, after whom the test is named.</a:t>
            </a:r>
            <a:r>
              <a:rPr lang="en-US" sz="1200" b="0" i="0" u="none" strike="noStrike" kern="1200" baseline="30000" dirty="0" smtClean="0">
                <a:solidFill>
                  <a:schemeClr val="tx1"/>
                </a:solidFill>
                <a:effectLst/>
                <a:latin typeface="+mn-lt"/>
                <a:ea typeface="+mn-ea"/>
                <a:cs typeface="+mn-cs"/>
                <a:hlinkClick r:id="rId17"/>
              </a:rPr>
              <a:t>[15]</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sz="1200" b="0" i="0" kern="1200" dirty="0" smtClean="0">
                <a:solidFill>
                  <a:schemeClr val="tx1"/>
                </a:solidFill>
                <a:effectLst/>
                <a:latin typeface="+mn-lt"/>
                <a:ea typeface="+mn-ea"/>
                <a:cs typeface="+mn-cs"/>
              </a:rPr>
              <a:t>Turing, in particular, had been tackling the notion of machine intelligence since at least 1941</a:t>
            </a:r>
            <a:r>
              <a:rPr lang="en-US" sz="1200" b="0" i="0" u="none" strike="noStrike" kern="1200" baseline="30000" dirty="0" smtClean="0">
                <a:solidFill>
                  <a:schemeClr val="tx1"/>
                </a:solidFill>
                <a:effectLst/>
                <a:latin typeface="+mn-lt"/>
                <a:ea typeface="+mn-ea"/>
                <a:cs typeface="+mn-cs"/>
                <a:hlinkClick r:id="rId18"/>
              </a:rPr>
              <a:t>[16]</a:t>
            </a:r>
            <a:r>
              <a:rPr lang="en-US" sz="1200" b="0" i="0" kern="1200" dirty="0" smtClean="0">
                <a:solidFill>
                  <a:schemeClr val="tx1"/>
                </a:solidFill>
                <a:effectLst/>
                <a:latin typeface="+mn-lt"/>
                <a:ea typeface="+mn-ea"/>
                <a:cs typeface="+mn-cs"/>
              </a:rPr>
              <a:t> and one of the earliest-known mentions of "computer intelligence" was made by him in 1947.</a:t>
            </a:r>
            <a:r>
              <a:rPr lang="en-US" sz="1200" b="0" i="0" u="none" strike="noStrike" kern="1200" baseline="30000" dirty="0" smtClean="0">
                <a:solidFill>
                  <a:schemeClr val="tx1"/>
                </a:solidFill>
                <a:effectLst/>
                <a:latin typeface="+mn-lt"/>
                <a:ea typeface="+mn-ea"/>
                <a:cs typeface="+mn-cs"/>
                <a:hlinkClick r:id="rId19"/>
              </a:rPr>
              <a:t>[17]</a:t>
            </a:r>
            <a:r>
              <a:rPr lang="en-US" sz="1200" b="0" i="0" kern="1200" dirty="0" smtClean="0">
                <a:solidFill>
                  <a:schemeClr val="tx1"/>
                </a:solidFill>
                <a:effectLst/>
                <a:latin typeface="+mn-lt"/>
                <a:ea typeface="+mn-ea"/>
                <a:cs typeface="+mn-cs"/>
              </a:rPr>
              <a:t> In Turing's report, "Intelligent Machinery",</a:t>
            </a:r>
            <a:r>
              <a:rPr lang="en-US" sz="1200" b="0" i="0" u="none" strike="noStrike" kern="1200" baseline="30000" dirty="0" smtClean="0">
                <a:solidFill>
                  <a:schemeClr val="tx1"/>
                </a:solidFill>
                <a:effectLst/>
                <a:latin typeface="+mn-lt"/>
                <a:ea typeface="+mn-ea"/>
                <a:cs typeface="+mn-cs"/>
                <a:hlinkClick r:id="rId20"/>
              </a:rPr>
              <a:t>[18]</a:t>
            </a:r>
            <a:r>
              <a:rPr lang="en-US" sz="1200" b="0" i="0" kern="1200" dirty="0" smtClean="0">
                <a:solidFill>
                  <a:schemeClr val="tx1"/>
                </a:solidFill>
                <a:effectLst/>
                <a:latin typeface="+mn-lt"/>
                <a:ea typeface="+mn-ea"/>
                <a:cs typeface="+mn-cs"/>
              </a:rPr>
              <a:t> he investigated "the question of whether or not it is possible for machinery to show intelligent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21"/>
              </a:rPr>
              <a:t>[19]</a:t>
            </a:r>
            <a:r>
              <a:rPr lang="en-US" sz="1200" b="0" i="0" kern="1200" dirty="0" smtClean="0">
                <a:solidFill>
                  <a:schemeClr val="tx1"/>
                </a:solidFill>
                <a:effectLst/>
                <a:latin typeface="+mn-lt"/>
                <a:ea typeface="+mn-ea"/>
                <a:cs typeface="+mn-cs"/>
              </a:rPr>
              <a:t> and, as part of that investigation, proposed what may be considered the forerunner to his later tests: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Minsky</a:t>
            </a:r>
          </a:p>
          <a:p>
            <a:r>
              <a:rPr lang="en-US" sz="1200" b="0" i="0" kern="1200" dirty="0" smtClean="0">
                <a:solidFill>
                  <a:schemeClr val="tx1"/>
                </a:solidFill>
                <a:effectLst/>
                <a:latin typeface="+mn-lt"/>
                <a:ea typeface="+mn-ea"/>
                <a:cs typeface="+mn-cs"/>
              </a:rPr>
              <a:t>Along with the double-PhD wielding </a:t>
            </a:r>
            <a:r>
              <a:rPr lang="en-US" sz="1200" b="0" i="0" u="none" strike="noStrike" kern="1200" dirty="0" smtClean="0">
                <a:solidFill>
                  <a:schemeClr val="tx1"/>
                </a:solidFill>
                <a:effectLst/>
                <a:latin typeface="+mn-lt"/>
                <a:ea typeface="+mn-ea"/>
                <a:cs typeface="+mn-cs"/>
                <a:hlinkClick r:id="rId22"/>
              </a:rPr>
              <a:t>Seymor Papert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Minksy</a:t>
            </a:r>
            <a:r>
              <a:rPr lang="en-US" sz="1200" b="0" i="0" kern="1200" dirty="0" smtClean="0">
                <a:solidFill>
                  <a:schemeClr val="tx1"/>
                </a:solidFill>
                <a:effectLst/>
                <a:latin typeface="+mn-lt"/>
                <a:ea typeface="+mn-ea"/>
                <a:cs typeface="+mn-cs"/>
              </a:rPr>
              <a:t> wrote a book entitled </a:t>
            </a:r>
            <a:r>
              <a:rPr lang="en-US" sz="1200" b="0" i="1" u="none" strike="noStrike" kern="1200" dirty="0" smtClean="0">
                <a:solidFill>
                  <a:schemeClr val="tx1"/>
                </a:solidFill>
                <a:effectLst/>
                <a:latin typeface="+mn-lt"/>
                <a:ea typeface="+mn-ea"/>
                <a:cs typeface="+mn-cs"/>
                <a:hlinkClick r:id="rId23"/>
              </a:rPr>
              <a:t>Perceptrons</a:t>
            </a:r>
            <a:r>
              <a:rPr lang="en-US" sz="1200" b="0" i="0" kern="1200" dirty="0" smtClean="0">
                <a:solidFill>
                  <a:schemeClr val="tx1"/>
                </a:solidFill>
                <a:effectLst/>
                <a:latin typeface="+mn-lt"/>
                <a:ea typeface="+mn-ea"/>
                <a:cs typeface="+mn-cs"/>
              </a:rPr>
              <a:t> that effectively killed the perceptron, ending embryonic idea of a neural net. They showed that the perceptron was incapable of learning the simple exclusive-or (XOR) function. Worse, they </a:t>
            </a:r>
            <a:r>
              <a:rPr lang="en-US" sz="1200" b="0" i="1" kern="1200" dirty="0" smtClean="0">
                <a:solidFill>
                  <a:schemeClr val="tx1"/>
                </a:solidFill>
                <a:effectLst/>
                <a:latin typeface="+mn-lt"/>
                <a:ea typeface="+mn-ea"/>
                <a:cs typeface="+mn-cs"/>
              </a:rPr>
              <a:t>proved</a:t>
            </a:r>
            <a:r>
              <a:rPr lang="en-US" sz="1200" b="0" i="0" kern="1200" dirty="0" smtClean="0">
                <a:solidFill>
                  <a:schemeClr val="tx1"/>
                </a:solidFill>
                <a:effectLst/>
                <a:latin typeface="+mn-lt"/>
                <a:ea typeface="+mn-ea"/>
                <a:cs typeface="+mn-cs"/>
              </a:rPr>
              <a:t> that it was theoretically impossible for it to learn such a function, no matter how long you let it train. Now this isn’t surprising to us, as the model implied by the perceptron is a linear one and the XOR function is nonlinear, but at the time this was enough to kill all research on neural nets and usher in the first AI winter.</a:t>
            </a:r>
          </a:p>
          <a:p>
            <a:endParaRPr lang="en-US" b="1" dirty="0" smtClean="0"/>
          </a:p>
          <a:p>
            <a:r>
              <a:rPr lang="en-US" b="1" dirty="0" err="1" smtClean="0"/>
              <a:t>Geoffery</a:t>
            </a:r>
            <a:r>
              <a:rPr lang="en-US" b="1" baseline="0" dirty="0" smtClean="0"/>
              <a:t> Hinton</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4"/>
              </a:rPr>
              <a:t>George Bool’s</a:t>
            </a:r>
            <a:r>
              <a:rPr lang="en-US" sz="1200" b="0" i="0" kern="1200" dirty="0" smtClean="0">
                <a:solidFill>
                  <a:schemeClr val="tx1"/>
                </a:solidFill>
                <a:effectLst/>
                <a:latin typeface="+mn-lt"/>
                <a:ea typeface="+mn-ea"/>
                <a:cs typeface="+mn-cs"/>
              </a:rPr>
              <a:t> great-great-grandson, a man by the name of </a:t>
            </a:r>
            <a:r>
              <a:rPr lang="en-US" sz="1200" b="0" i="0" u="none" strike="noStrike" kern="1200" dirty="0" smtClean="0">
                <a:solidFill>
                  <a:schemeClr val="tx1"/>
                </a:solidFill>
                <a:effectLst/>
                <a:latin typeface="+mn-lt"/>
                <a:ea typeface="+mn-ea"/>
                <a:cs typeface="+mn-cs"/>
                <a:hlinkClick r:id="rId25"/>
              </a:rPr>
              <a:t>Geoff Hinton</a:t>
            </a:r>
            <a:r>
              <a:rPr lang="en-US" sz="1200" b="0" i="0" kern="1200" dirty="0" smtClean="0">
                <a:solidFill>
                  <a:schemeClr val="tx1"/>
                </a:solidFill>
                <a:effectLst/>
                <a:latin typeface="+mn-lt"/>
                <a:ea typeface="+mn-ea"/>
                <a:cs typeface="+mn-cs"/>
              </a:rPr>
              <a:t>, finished his PhD studying neural networks in 1978 and by 1986 had moved to the institute for cognitive science at UC San Diego. Along with </a:t>
            </a:r>
            <a:r>
              <a:rPr lang="en-US" sz="1200" b="0" i="0" u="none" strike="noStrike" kern="1200" dirty="0" smtClean="0">
                <a:solidFill>
                  <a:schemeClr val="tx1"/>
                </a:solidFill>
                <a:effectLst/>
                <a:latin typeface="+mn-lt"/>
                <a:ea typeface="+mn-ea"/>
                <a:cs typeface="+mn-cs"/>
                <a:hlinkClick r:id="rId26"/>
              </a:rPr>
              <a:t>David Rumelhart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a:rPr>
              <a:t>Ronald Williams</a:t>
            </a:r>
            <a:r>
              <a:rPr lang="en-US" sz="1200" b="0" i="0" kern="1200" dirty="0" smtClean="0">
                <a:solidFill>
                  <a:schemeClr val="tx1"/>
                </a:solidFill>
                <a:effectLst/>
                <a:latin typeface="+mn-lt"/>
                <a:ea typeface="+mn-ea"/>
                <a:cs typeface="+mn-cs"/>
              </a:rPr>
              <a:t>, Hinton published a paper entitled </a:t>
            </a:r>
            <a:r>
              <a:rPr lang="en-US" sz="1200" b="0" i="0" u="none" strike="noStrike" kern="1200" dirty="0" smtClean="0">
                <a:solidFill>
                  <a:schemeClr val="tx1"/>
                </a:solidFill>
                <a:effectLst/>
                <a:latin typeface="+mn-lt"/>
                <a:ea typeface="+mn-ea"/>
                <a:cs typeface="+mn-cs"/>
                <a:hlinkClick r:id="rId28"/>
              </a:rPr>
              <a:t>“Learning representations by back-propagating errors”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algorithm works by taking the derivative of the network’s loss function and back-propagating the errors to update the parameters in the lower layers, hence the common moniker </a:t>
            </a:r>
            <a:r>
              <a:rPr lang="en-US" sz="1200" b="1"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Though </a:t>
            </a:r>
            <a:r>
              <a:rPr lang="en-US" sz="1200" b="0" i="0" kern="1200" dirty="0" err="1" smtClean="0">
                <a:solidFill>
                  <a:schemeClr val="tx1"/>
                </a:solidFill>
                <a:effectLst/>
                <a:latin typeface="+mn-lt"/>
                <a:ea typeface="+mn-ea"/>
                <a:cs typeface="+mn-cs"/>
              </a:rPr>
              <a:t>Rumelhart</a:t>
            </a:r>
            <a:r>
              <a:rPr lang="en-US" sz="1200" b="0" i="0" kern="1200" dirty="0" smtClean="0">
                <a:solidFill>
                  <a:schemeClr val="tx1"/>
                </a:solidFill>
                <a:effectLst/>
                <a:latin typeface="+mn-lt"/>
                <a:ea typeface="+mn-ea"/>
                <a:cs typeface="+mn-cs"/>
              </a:rPr>
              <a:t>, Hinton and Williams are often credited for inventing </a:t>
            </a:r>
            <a:r>
              <a:rPr lang="en-US" sz="1200" b="0" i="0" kern="1200" dirty="0" err="1" smtClean="0">
                <a:solidFill>
                  <a:schemeClr val="tx1"/>
                </a:solidFill>
                <a:effectLst/>
                <a:latin typeface="+mn-lt"/>
                <a:ea typeface="+mn-ea"/>
                <a:cs typeface="+mn-cs"/>
              </a:rPr>
              <a:t>backprop</a:t>
            </a:r>
            <a:r>
              <a:rPr lang="en-US" sz="1200" b="0" i="0" kern="1200" dirty="0" smtClean="0">
                <a:solidFill>
                  <a:schemeClr val="tx1"/>
                </a:solidFill>
                <a:effectLst/>
                <a:latin typeface="+mn-lt"/>
                <a:ea typeface="+mn-ea"/>
                <a:cs typeface="+mn-cs"/>
              </a:rPr>
              <a:t>, this is </a:t>
            </a:r>
            <a:r>
              <a:rPr lang="en-US" sz="1200" b="0" i="0" u="none" strike="noStrike" kern="1200" dirty="0" smtClean="0">
                <a:solidFill>
                  <a:schemeClr val="tx1"/>
                </a:solidFill>
                <a:effectLst/>
                <a:latin typeface="+mn-lt"/>
                <a:ea typeface="+mn-ea"/>
                <a:cs typeface="+mn-cs"/>
                <a:hlinkClick r:id="rId29"/>
              </a:rPr>
              <a:t>disputed</a:t>
            </a:r>
            <a:r>
              <a:rPr lang="en-US" sz="1200" b="0" i="0" kern="1200" dirty="0" smtClean="0">
                <a:solidFill>
                  <a:schemeClr val="tx1"/>
                </a:solidFill>
                <a:effectLst/>
                <a:latin typeface="+mn-lt"/>
                <a:ea typeface="+mn-ea"/>
                <a:cs typeface="+mn-cs"/>
              </a:rPr>
              <a:t> by some. There is something of a long standing controversy between the deep learning “conspiracy” of </a:t>
            </a:r>
            <a:r>
              <a:rPr lang="en-US" sz="1200" b="0" i="0" u="none" strike="noStrike" kern="1200" dirty="0" smtClean="0">
                <a:solidFill>
                  <a:schemeClr val="tx1"/>
                </a:solidFill>
                <a:effectLst/>
                <a:latin typeface="+mn-lt"/>
                <a:ea typeface="+mn-ea"/>
                <a:cs typeface="+mn-cs"/>
                <a:hlinkClick r:id="rId30"/>
              </a:rPr>
              <a:t>Geoff Hinton</a:t>
            </a:r>
            <a:r>
              <a:rPr lang="en-US" sz="1200" b="0" i="0" kern="1200" dirty="0" smtClean="0">
                <a:solidFill>
                  <a:schemeClr val="tx1"/>
                </a:solidFill>
                <a:effectLst/>
                <a:latin typeface="+mn-lt"/>
                <a:ea typeface="+mn-ea"/>
                <a:cs typeface="+mn-cs"/>
              </a:rPr>
              <a:t>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1"/>
              </a:rPr>
              <a:t>Yoshua Bengio</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2"/>
              </a:rPr>
              <a:t>Jürgen Schmidhuber</a:t>
            </a:r>
            <a:r>
              <a:rPr lang="en-US" sz="1200" b="0" i="0" kern="1200" dirty="0" smtClean="0">
                <a:solidFill>
                  <a:schemeClr val="tx1"/>
                </a:solidFill>
                <a:effectLst/>
                <a:latin typeface="+mn-lt"/>
                <a:ea typeface="+mn-ea"/>
                <a:cs typeface="+mn-cs"/>
              </a:rPr>
              <a:t> as to who should actually be credited with several key developments, but that’s an issue best left tabled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algorithm lead to some early successes, notably in training </a:t>
            </a:r>
            <a:r>
              <a:rPr lang="en-US" sz="1200" b="1" i="0" kern="1200" dirty="0" err="1" smtClean="0">
                <a:solidFill>
                  <a:schemeClr val="tx1"/>
                </a:solidFill>
                <a:effectLst/>
                <a:latin typeface="+mn-lt"/>
                <a:ea typeface="+mn-ea"/>
                <a:cs typeface="+mn-cs"/>
              </a:rPr>
              <a:t>convoluational</a:t>
            </a:r>
            <a:r>
              <a:rPr lang="en-US" sz="1200" b="1" i="0" kern="1200" dirty="0" smtClean="0">
                <a:solidFill>
                  <a:schemeClr val="tx1"/>
                </a:solidFill>
                <a:effectLst/>
                <a:latin typeface="+mn-lt"/>
                <a:ea typeface="+mn-ea"/>
                <a:cs typeface="+mn-cs"/>
              </a:rPr>
              <a:t> neural nets</a:t>
            </a:r>
            <a:r>
              <a:rPr lang="en-US" sz="1200" b="0" i="0" kern="1200" dirty="0" smtClean="0">
                <a:solidFill>
                  <a:schemeClr val="tx1"/>
                </a:solidFill>
                <a:effectLst/>
                <a:latin typeface="+mn-lt"/>
                <a:ea typeface="+mn-ea"/>
                <a:cs typeface="+mn-cs"/>
              </a:rPr>
              <a:t> (aka CNNs, also referred to using the less pronounceable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to recognize handwritten digits, a project which was speared headed by Yann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at AT&amp;T </a:t>
            </a:r>
            <a:r>
              <a:rPr lang="en-US" sz="1200" b="0" i="0" u="none" strike="noStrike" kern="1200" dirty="0" smtClean="0">
                <a:solidFill>
                  <a:schemeClr val="tx1"/>
                </a:solidFill>
                <a:effectLst/>
                <a:latin typeface="+mn-lt"/>
                <a:ea typeface="+mn-ea"/>
                <a:cs typeface="+mn-cs"/>
                <a:hlinkClick r:id="rId33"/>
              </a:rPr>
              <a:t>Bell Labs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Geoff</a:t>
            </a:r>
            <a:r>
              <a:rPr lang="en-US" sz="1200" b="1" i="0" kern="1200" baseline="0" dirty="0" smtClean="0">
                <a:solidFill>
                  <a:schemeClr val="tx1"/>
                </a:solidFill>
                <a:effectLst/>
                <a:latin typeface="+mn-lt"/>
                <a:ea typeface="+mn-ea"/>
                <a:cs typeface="+mn-cs"/>
              </a:rPr>
              <a:t> Hinton on Deep Learning (Interesting video on challenges he faced)</a:t>
            </a:r>
            <a:endParaRPr lang="en-US" sz="1200" b="1" i="0" kern="1200" dirty="0" smtClean="0">
              <a:solidFill>
                <a:schemeClr val="tx1"/>
              </a:solidFill>
              <a:effectLst/>
              <a:latin typeface="+mn-lt"/>
              <a:ea typeface="+mn-ea"/>
              <a:cs typeface="+mn-cs"/>
            </a:endParaRPr>
          </a:p>
          <a:p>
            <a:r>
              <a:rPr lang="en-US" dirty="0" smtClean="0"/>
              <a:t>  https://</a:t>
            </a:r>
            <a:r>
              <a:rPr lang="en-US" dirty="0" err="1" smtClean="0"/>
              <a:t>www.youtube.com</a:t>
            </a:r>
            <a:r>
              <a:rPr lang="en-US" dirty="0" smtClean="0"/>
              <a:t>/</a:t>
            </a:r>
            <a:r>
              <a:rPr lang="en-US" dirty="0" err="1" smtClean="0"/>
              <a:t>watch?v</a:t>
            </a:r>
            <a:r>
              <a:rPr lang="en-US" dirty="0" smtClean="0"/>
              <a:t>=uAu3jQWaN6E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Around 2006, Hinton once again declared that he knew </a:t>
            </a:r>
            <a:r>
              <a:rPr lang="en-US" sz="1200" b="0" i="0" u="none" strike="noStrike" kern="1200" dirty="0" smtClean="0">
                <a:solidFill>
                  <a:schemeClr val="tx1"/>
                </a:solidFill>
                <a:effectLst/>
                <a:latin typeface="+mn-lt"/>
                <a:ea typeface="+mn-ea"/>
                <a:cs typeface="+mn-cs"/>
                <a:hlinkClick r:id="rId34"/>
              </a:rPr>
              <a:t>how the brain works</a:t>
            </a:r>
            <a:r>
              <a:rPr lang="en-US" sz="1200" b="0" i="0" kern="1200" dirty="0" smtClean="0">
                <a:solidFill>
                  <a:schemeClr val="tx1"/>
                </a:solidFill>
                <a:effectLst/>
                <a:latin typeface="+mn-lt"/>
                <a:ea typeface="+mn-ea"/>
                <a:cs typeface="+mn-cs"/>
              </a:rPr>
              <a:t>, and introduced the idea of </a:t>
            </a:r>
            <a:r>
              <a:rPr lang="en-US" sz="1200" b="0" i="0" u="none" strike="noStrike" kern="1200" dirty="0" smtClean="0">
                <a:solidFill>
                  <a:schemeClr val="tx1"/>
                </a:solidFill>
                <a:effectLst/>
                <a:latin typeface="+mn-lt"/>
                <a:ea typeface="+mn-ea"/>
                <a:cs typeface="+mn-cs"/>
                <a:hlinkClick r:id="rId35"/>
              </a:rPr>
              <a:t>unsupervised pretraining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6"/>
              </a:rPr>
              <a:t>deep belief nets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14</a:t>
            </a:fld>
            <a:endParaRPr lang="en-US"/>
          </a:p>
        </p:txBody>
      </p:sp>
    </p:spTree>
    <p:extLst>
      <p:ext uri="{BB962C8B-B14F-4D97-AF65-F5344CB8AC3E}">
        <p14:creationId xmlns:p14="http://schemas.microsoft.com/office/powerpoint/2010/main" val="143322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rgbClr val="00B050"/>
                </a:solidFill>
                <a:effectLst/>
                <a:latin typeface="+mn-lt"/>
                <a:ea typeface="+mn-ea"/>
                <a:cs typeface="+mn-cs"/>
              </a:rPr>
              <a:t>You would keep adding and training layers in this </a:t>
            </a:r>
            <a:r>
              <a:rPr lang="en-US" sz="1200" b="0" i="0" u="none" strike="noStrike" kern="1200" dirty="0" smtClean="0">
                <a:solidFill>
                  <a:srgbClr val="00B050"/>
                </a:solidFill>
                <a:effectLst/>
                <a:latin typeface="+mn-lt"/>
                <a:ea typeface="+mn-ea"/>
                <a:cs typeface="+mn-cs"/>
                <a:hlinkClick r:id="rId3"/>
              </a:rPr>
              <a:t>greedy</a:t>
            </a:r>
            <a:r>
              <a:rPr lang="en-US" sz="1200" b="0" i="0" kern="1200" dirty="0" smtClean="0">
                <a:solidFill>
                  <a:srgbClr val="00B050"/>
                </a:solidFill>
                <a:effectLst/>
                <a:latin typeface="+mn-lt"/>
                <a:ea typeface="+mn-ea"/>
                <a:cs typeface="+mn-cs"/>
              </a:rPr>
              <a:t> fashion until you had a deep network, and then use the result of this process to initialize the parameters of a traditional neural network.</a:t>
            </a:r>
          </a:p>
          <a:p>
            <a:endParaRPr lang="en-US" sz="1200" b="0" i="0" kern="1200" dirty="0" smtClean="0">
              <a:solidFill>
                <a:schemeClr val="tx1"/>
              </a:solidFill>
              <a:effectLst/>
              <a:latin typeface="+mn-lt"/>
              <a:ea typeface="+mn-ea"/>
              <a:cs typeface="+mn-cs"/>
            </a:endParaRPr>
          </a:p>
          <a:p>
            <a:r>
              <a:rPr lang="en-US" sz="1200" b="1" i="0" kern="1200" dirty="0" smtClean="0">
                <a:solidFill>
                  <a:srgbClr val="00B050"/>
                </a:solidFill>
                <a:effectLst/>
                <a:latin typeface="+mn-lt"/>
                <a:ea typeface="+mn-ea"/>
                <a:cs typeface="+mn-cs"/>
              </a:rPr>
              <a:t>Using this strategy, people were able to train networks that were deeper than previous attempts, prompting a rebranding of ‘neural networks’ to ‘deep learning’</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2010, a large database known as </a:t>
            </a:r>
            <a:r>
              <a:rPr lang="en-US" sz="1200" b="0" i="0" u="none" strike="noStrike" kern="1200" dirty="0" smtClean="0">
                <a:solidFill>
                  <a:schemeClr val="tx1"/>
                </a:solidFill>
                <a:effectLst/>
                <a:latin typeface="+mn-lt"/>
                <a:ea typeface="+mn-ea"/>
                <a:cs typeface="+mn-cs"/>
                <a:hlinkClick r:id="rId4"/>
              </a:rPr>
              <a:t>Imagenet</a:t>
            </a:r>
            <a:r>
              <a:rPr lang="en-US" sz="1200" b="0" i="0" kern="1200" dirty="0" smtClean="0">
                <a:solidFill>
                  <a:schemeClr val="tx1"/>
                </a:solidFill>
                <a:effectLst/>
                <a:latin typeface="+mn-lt"/>
                <a:ea typeface="+mn-ea"/>
                <a:cs typeface="+mn-cs"/>
              </a:rPr>
              <a:t> containing millions of labeled images was created and published by </a:t>
            </a:r>
            <a:r>
              <a:rPr lang="en-US" sz="1200" b="0" i="0" u="none" strike="noStrike" kern="1200" dirty="0" smtClean="0">
                <a:solidFill>
                  <a:schemeClr val="tx1"/>
                </a:solidFill>
                <a:effectLst/>
                <a:latin typeface="+mn-lt"/>
                <a:ea typeface="+mn-ea"/>
                <a:cs typeface="+mn-cs"/>
                <a:hlinkClick r:id="rId5"/>
              </a:rPr>
              <a:t>Fei-Fei Li’s</a:t>
            </a:r>
            <a:r>
              <a:rPr lang="en-US" sz="1200" b="0" i="0" kern="1200" dirty="0" smtClean="0">
                <a:solidFill>
                  <a:schemeClr val="tx1"/>
                </a:solidFill>
                <a:effectLst/>
                <a:latin typeface="+mn-lt"/>
                <a:ea typeface="+mn-ea"/>
                <a:cs typeface="+mn-cs"/>
              </a:rPr>
              <a:t> group at Stanford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first two years of the contest, the top models had error rates of 28% and 26%. In 2012, </a:t>
            </a:r>
            <a:r>
              <a:rPr lang="en-US" sz="1200" b="0" i="0" u="none" strike="noStrike" kern="1200" dirty="0" smtClean="0">
                <a:solidFill>
                  <a:schemeClr val="tx1"/>
                </a:solidFill>
                <a:effectLst/>
                <a:latin typeface="+mn-lt"/>
                <a:ea typeface="+mn-ea"/>
                <a:cs typeface="+mn-cs"/>
                <a:hlinkClick r:id="rId6"/>
              </a:rPr>
              <a:t>Alex Krizhevsky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Ilya Sutskever</a:t>
            </a:r>
            <a:r>
              <a:rPr lang="en-US" sz="1200" b="0" i="0" kern="1200" dirty="0" smtClean="0">
                <a:solidFill>
                  <a:schemeClr val="tx1"/>
                </a:solidFill>
                <a:effectLst/>
                <a:latin typeface="+mn-lt"/>
                <a:ea typeface="+mn-ea"/>
                <a:cs typeface="+mn-cs"/>
              </a:rPr>
              <a:t>, and Geoff Hinton entered a submission that would halve the existing error rate to 16%. The model combined several critical components that would go one to become mainstays in deep learning models.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Interesting lecture by Yann </a:t>
            </a:r>
            <a:r>
              <a:rPr lang="en-US" sz="1200" b="0" i="0" kern="1200" dirty="0" err="1" smtClean="0">
                <a:solidFill>
                  <a:schemeClr val="tx1"/>
                </a:solidFill>
                <a:effectLst/>
                <a:latin typeface="+mn-lt"/>
                <a:ea typeface="+mn-ea"/>
                <a:cs typeface="+mn-cs"/>
              </a:rPr>
              <a:t>LeCunnss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www.bell-labs.com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/articles/yann-lecun-predictive-learning-next-frontier-ai-february-17-2017/</a:t>
            </a: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15</a:t>
            </a:fld>
            <a:endParaRPr lang="en-US"/>
          </a:p>
        </p:txBody>
      </p:sp>
    </p:spTree>
    <p:extLst>
      <p:ext uri="{BB962C8B-B14F-4D97-AF65-F5344CB8AC3E}">
        <p14:creationId xmlns:p14="http://schemas.microsoft.com/office/powerpoint/2010/main" val="38508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16</a:t>
            </a:fld>
            <a:endParaRPr lang="en-US"/>
          </a:p>
        </p:txBody>
      </p:sp>
    </p:spTree>
    <p:extLst>
      <p:ext uri="{BB962C8B-B14F-4D97-AF65-F5344CB8AC3E}">
        <p14:creationId xmlns:p14="http://schemas.microsoft.com/office/powerpoint/2010/main" val="205699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www.image-net.org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E9584EBF-07BF-B54E-87BD-A4038F24E3DC}" type="slidenum">
              <a:rPr lang="en-US" smtClean="0"/>
              <a:t>17</a:t>
            </a:fld>
            <a:endParaRPr lang="en-US"/>
          </a:p>
        </p:txBody>
      </p:sp>
    </p:spTree>
    <p:extLst>
      <p:ext uri="{BB962C8B-B14F-4D97-AF65-F5344CB8AC3E}">
        <p14:creationId xmlns:p14="http://schemas.microsoft.com/office/powerpoint/2010/main" val="198652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03A36A-9D5B-374D-98EF-69F4740B13EE}"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952631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3A36A-9D5B-374D-98EF-69F4740B13EE}"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997513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3A36A-9D5B-374D-98EF-69F4740B13EE}"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59565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3A36A-9D5B-374D-98EF-69F4740B13EE}"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2639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03A36A-9D5B-374D-98EF-69F4740B13EE}"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19696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03A36A-9D5B-374D-98EF-69F4740B13EE}"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91067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3A36A-9D5B-374D-98EF-69F4740B13EE}" type="datetimeFigureOut">
              <a:rPr lang="en-US" smtClean="0"/>
              <a:t>5/31/17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42933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03A36A-9D5B-374D-98EF-69F4740B13EE}" type="datetimeFigureOut">
              <a:rPr lang="en-US" smtClean="0"/>
              <a:t>5/31/17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028512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3A36A-9D5B-374D-98EF-69F4740B13EE}" type="datetimeFigureOut">
              <a:rPr lang="en-US" smtClean="0"/>
              <a:t>5/31/17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11346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3A36A-9D5B-374D-98EF-69F4740B13EE}"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761350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3A36A-9D5B-374D-98EF-69F4740B13EE}"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281D4-EC9C-5245-A27C-815600FF2505}" type="slidenum">
              <a:rPr lang="en-US" smtClean="0"/>
              <a:t>‹#›</a:t>
            </a:fld>
            <a:endParaRPr lang="en-US"/>
          </a:p>
        </p:txBody>
      </p:sp>
    </p:spTree>
    <p:extLst>
      <p:ext uri="{BB962C8B-B14F-4D97-AF65-F5344CB8AC3E}">
        <p14:creationId xmlns:p14="http://schemas.microsoft.com/office/powerpoint/2010/main" val="13100493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3A36A-9D5B-374D-98EF-69F4740B13EE}" type="datetimeFigureOut">
              <a:rPr lang="en-US" smtClean="0"/>
              <a:t>5/31/17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281D4-EC9C-5245-A27C-815600FF2505}" type="slidenum">
              <a:rPr lang="en-US" smtClean="0"/>
              <a:t>‹#›</a:t>
            </a:fld>
            <a:endParaRPr lang="en-US"/>
          </a:p>
        </p:txBody>
      </p:sp>
    </p:spTree>
    <p:extLst>
      <p:ext uri="{BB962C8B-B14F-4D97-AF65-F5344CB8AC3E}">
        <p14:creationId xmlns:p14="http://schemas.microsoft.com/office/powerpoint/2010/main" val="125333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Restricted_Boltzmann_machine" TargetMode="External"/><Relationship Id="rId4" Type="http://schemas.openxmlformats.org/officeDocument/2006/relationships/hyperlink" Target="http://www.cs.toronto.edu/~kriz/" TargetMode="External"/><Relationship Id="rId5" Type="http://schemas.openxmlformats.org/officeDocument/2006/relationships/hyperlink" Target="http://www.cs.toronto.edu/~ilya/"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Artificial Intelligence</a:t>
            </a:r>
            <a:endParaRPr lang="en-US" dirty="0"/>
          </a:p>
        </p:txBody>
      </p:sp>
      <p:sp>
        <p:nvSpPr>
          <p:cNvPr id="3" name="Subtitle 2"/>
          <p:cNvSpPr>
            <a:spLocks noGrp="1"/>
          </p:cNvSpPr>
          <p:nvPr>
            <p:ph type="subTitle" idx="1"/>
          </p:nvPr>
        </p:nvSpPr>
        <p:spPr/>
        <p:txBody>
          <a:bodyPr/>
          <a:lstStyle/>
          <a:p>
            <a:r>
              <a:rPr lang="en-US" dirty="0" smtClean="0"/>
              <a:t>Technical Introduction</a:t>
            </a:r>
            <a:endParaRPr lang="en-US" dirty="0"/>
          </a:p>
        </p:txBody>
      </p:sp>
    </p:spTree>
    <p:extLst>
      <p:ext uri="{BB962C8B-B14F-4D97-AF65-F5344CB8AC3E}">
        <p14:creationId xmlns:p14="http://schemas.microsoft.com/office/powerpoint/2010/main" val="181222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492520" y="6184245"/>
            <a:ext cx="1433406"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a:t>
            </a:r>
            <a:r>
              <a:rPr lang="en-US" sz="1050" dirty="0" err="1">
                <a:solidFill>
                  <a:srgbClr val="53D8FF"/>
                </a:solidFill>
                <a:latin typeface="Arial" pitchFamily="34" charset="0"/>
              </a:rPr>
              <a:t>Metin</a:t>
            </a:r>
            <a:r>
              <a:rPr lang="en-US" sz="1050" dirty="0">
                <a:solidFill>
                  <a:srgbClr val="53D8FF"/>
                </a:solidFill>
                <a:latin typeface="Arial" pitchFamily="34" charset="0"/>
              </a:rPr>
              <a:t> &amp; Frost, 1989]</a:t>
            </a:r>
          </a:p>
        </p:txBody>
      </p:sp>
      <p:pic>
        <p:nvPicPr>
          <p:cNvPr id="49" name="Picture 2" descr="http://pubpages.unh.edu/~cjy67/Images/hand.png"/>
          <p:cNvPicPr>
            <a:picLocks noChangeAspect="1" noChangeArrowheads="1"/>
          </p:cNvPicPr>
          <p:nvPr/>
        </p:nvPicPr>
        <p:blipFill>
          <a:blip r:embed="rId2" cstate="print"/>
          <a:stretch>
            <a:fillRect/>
          </a:stretch>
        </p:blipFill>
        <p:spPr bwMode="auto">
          <a:xfrm>
            <a:off x="3342168" y="3243049"/>
            <a:ext cx="1424763" cy="14576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upload.wikimedia.org/wikipedia/commons/6/66/Postcentral_gy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378" y="1850064"/>
            <a:ext cx="3340660" cy="229438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bwMode="auto">
          <a:xfrm flipV="1">
            <a:off x="4618074" y="2691442"/>
            <a:ext cx="2497634" cy="998056"/>
          </a:xfrm>
          <a:prstGeom prst="straightConnector1">
            <a:avLst/>
          </a:prstGeom>
          <a:noFill/>
          <a:ln w="57150" cap="flat" cmpd="sng" algn="ctr">
            <a:solidFill>
              <a:srgbClr val="53D8FF"/>
            </a:solidFill>
            <a:prstDash val="solid"/>
            <a:round/>
            <a:headEnd type="none" w="med" len="med"/>
            <a:tailEnd type="arrow"/>
          </a:ln>
          <a:effectLst/>
        </p:spPr>
      </p:cxnSp>
      <p:sp>
        <p:nvSpPr>
          <p:cNvPr id="52" name="TextBox 51"/>
          <p:cNvSpPr txBox="1"/>
          <p:nvPr/>
        </p:nvSpPr>
        <p:spPr>
          <a:xfrm>
            <a:off x="5201747" y="4455160"/>
            <a:ext cx="4317944" cy="646331"/>
          </a:xfrm>
          <a:prstGeom prst="rect">
            <a:avLst/>
          </a:prstGeom>
          <a:noFill/>
        </p:spPr>
        <p:txBody>
          <a:bodyPr wrap="square" rtlCol="0">
            <a:spAutoFit/>
          </a:bodyPr>
          <a:lstStyle/>
          <a:p>
            <a:pPr>
              <a:spcBef>
                <a:spcPct val="0"/>
              </a:spcBef>
            </a:pPr>
            <a:r>
              <a:rPr lang="en-US" dirty="0">
                <a:solidFill>
                  <a:srgbClr val="FFFFFF"/>
                </a:solidFill>
                <a:latin typeface="Arial" charset="0"/>
              </a:rPr>
              <a:t>Somatosensory cortex learns to see</a:t>
            </a:r>
          </a:p>
          <a:p>
            <a:pPr algn="l">
              <a:spcBef>
                <a:spcPct val="0"/>
              </a:spcBef>
            </a:pPr>
            <a:endParaRPr lang="en-US" dirty="0">
              <a:solidFill>
                <a:srgbClr val="FFFFFF"/>
              </a:solidFill>
              <a:latin typeface="Arial" charset="0"/>
            </a:endParaRPr>
          </a:p>
        </p:txBody>
      </p:sp>
      <p:grpSp>
        <p:nvGrpSpPr>
          <p:cNvPr id="53" name="Group 46"/>
          <p:cNvGrpSpPr>
            <a:grpSpLocks/>
          </p:cNvGrpSpPr>
          <p:nvPr/>
        </p:nvGrpSpPr>
        <p:grpSpPr bwMode="auto">
          <a:xfrm>
            <a:off x="5721541" y="3052359"/>
            <a:ext cx="276222" cy="276222"/>
            <a:chOff x="0" y="2153"/>
            <a:chExt cx="571" cy="574"/>
          </a:xfrm>
        </p:grpSpPr>
        <p:sp>
          <p:nvSpPr>
            <p:cNvPr id="54"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55"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56" name="Group 24"/>
          <p:cNvGrpSpPr/>
          <p:nvPr/>
        </p:nvGrpSpPr>
        <p:grpSpPr>
          <a:xfrm>
            <a:off x="2959396" y="1908535"/>
            <a:ext cx="4156313" cy="985756"/>
            <a:chOff x="1435395" y="1908535"/>
            <a:chExt cx="4156313" cy="985756"/>
          </a:xfrm>
        </p:grpSpPr>
        <p:cxnSp>
          <p:nvCxnSpPr>
            <p:cNvPr id="57" name="Straight Arrow Connector 56"/>
            <p:cNvCxnSpPr/>
            <p:nvPr/>
          </p:nvCxnSpPr>
          <p:spPr bwMode="auto">
            <a:xfrm>
              <a:off x="3424238" y="2574925"/>
              <a:ext cx="2167470" cy="116517"/>
            </a:xfrm>
            <a:prstGeom prst="straightConnector1">
              <a:avLst/>
            </a:prstGeom>
            <a:noFill/>
            <a:ln w="57150" cap="flat" cmpd="sng" algn="ctr">
              <a:solidFill>
                <a:srgbClr val="C52B87"/>
              </a:solidFill>
              <a:prstDash val="solid"/>
              <a:round/>
              <a:headEnd type="none" w="med" len="med"/>
              <a:tailEnd type="arrow"/>
            </a:ln>
            <a:effectLst/>
          </p:spPr>
        </p:cxnSp>
        <p:pic>
          <p:nvPicPr>
            <p:cNvPr id="58" name="Picture 57" descr="Eye.png"/>
            <p:cNvPicPr>
              <a:picLocks noChangeAspect="1"/>
            </p:cNvPicPr>
            <p:nvPr/>
          </p:nvPicPr>
          <p:blipFill>
            <a:blip r:embed="rId4" cstate="print"/>
            <a:stretch>
              <a:fillRect/>
            </a:stretch>
          </p:blipFill>
          <p:spPr>
            <a:xfrm>
              <a:off x="1435395" y="1908535"/>
              <a:ext cx="1980812" cy="985756"/>
            </a:xfrm>
            <a:prstGeom prst="rect">
              <a:avLst/>
            </a:prstGeom>
          </p:spPr>
        </p:pic>
      </p:grpSp>
      <p:sp>
        <p:nvSpPr>
          <p:cNvPr id="59" name="TextBox 58"/>
          <p:cNvSpPr txBox="1"/>
          <p:nvPr/>
        </p:nvSpPr>
        <p:spPr>
          <a:xfrm>
            <a:off x="6528022" y="3088731"/>
            <a:ext cx="2561344"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Somatosensory Cortex</a:t>
            </a:r>
          </a:p>
        </p:txBody>
      </p:sp>
    </p:spTree>
    <p:extLst>
      <p:ext uri="{BB962C8B-B14F-4D97-AF65-F5344CB8AC3E}">
        <p14:creationId xmlns:p14="http://schemas.microsoft.com/office/powerpoint/2010/main" val="1517666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representations in the brain</a:t>
            </a:r>
            <a:endParaRPr lang="en-US" dirty="0"/>
          </a:p>
        </p:txBody>
      </p:sp>
      <p:sp>
        <p:nvSpPr>
          <p:cNvPr id="7" name="TextBox 6"/>
          <p:cNvSpPr txBox="1"/>
          <p:nvPr/>
        </p:nvSpPr>
        <p:spPr>
          <a:xfrm>
            <a:off x="4748655" y="6570047"/>
            <a:ext cx="5702971" cy="276999"/>
          </a:xfrm>
          <a:prstGeom prst="rect">
            <a:avLst/>
          </a:prstGeom>
          <a:solidFill>
            <a:schemeClr val="tx1"/>
          </a:solidFill>
        </p:spPr>
        <p:txBody>
          <a:bodyPr wrap="none" rtlCol="0">
            <a:spAutoFit/>
          </a:bodyPr>
          <a:lstStyle/>
          <a:p>
            <a:pPr algn="l">
              <a:spcBef>
                <a:spcPct val="0"/>
              </a:spcBef>
            </a:pPr>
            <a:r>
              <a:rPr lang="en-US" sz="1200" dirty="0">
                <a:solidFill>
                  <a:srgbClr val="FFFFFF"/>
                </a:solidFill>
                <a:latin typeface="Arial" charset="0"/>
              </a:rPr>
              <a:t>[BrainPort; Welsh &amp; Blasch, 1997; </a:t>
            </a:r>
            <a:r>
              <a:rPr lang="en-US" sz="1200" dirty="0">
                <a:solidFill>
                  <a:schemeClr val="bg1"/>
                </a:solidFill>
              </a:rPr>
              <a:t>Nagel et al., 2005; Constantine-Paton &amp; Law, 2009</a:t>
            </a:r>
            <a:r>
              <a:rPr lang="en-US" sz="1200" dirty="0">
                <a:solidFill>
                  <a:srgbClr val="FFFFFF"/>
                </a:solidFill>
                <a:latin typeface="Arial" charset="0"/>
              </a:rPr>
              <a:t>]</a:t>
            </a:r>
          </a:p>
        </p:txBody>
      </p:sp>
      <p:grpSp>
        <p:nvGrpSpPr>
          <p:cNvPr id="3" name="Group 22"/>
          <p:cNvGrpSpPr/>
          <p:nvPr/>
        </p:nvGrpSpPr>
        <p:grpSpPr>
          <a:xfrm>
            <a:off x="1217232" y="1317657"/>
            <a:ext cx="8236752" cy="2683589"/>
            <a:chOff x="312040" y="848027"/>
            <a:chExt cx="8236752" cy="2683589"/>
          </a:xfrm>
        </p:grpSpPr>
        <p:pic>
          <p:nvPicPr>
            <p:cNvPr id="3068931" name="Picture 3"/>
            <p:cNvPicPr>
              <a:picLocks noChangeAspect="1" noChangeArrowheads="1"/>
            </p:cNvPicPr>
            <p:nvPr/>
          </p:nvPicPr>
          <p:blipFill>
            <a:blip r:embed="rId3" cstate="print"/>
            <a:srcRect/>
            <a:stretch>
              <a:fillRect/>
            </a:stretch>
          </p:blipFill>
          <p:spPr bwMode="auto">
            <a:xfrm>
              <a:off x="312040" y="1028157"/>
              <a:ext cx="1363007" cy="1897858"/>
            </a:xfrm>
            <a:prstGeom prst="rect">
              <a:avLst/>
            </a:prstGeom>
            <a:noFill/>
            <a:ln w="9525">
              <a:noFill/>
              <a:miter lim="800000"/>
              <a:headEnd/>
              <a:tailEnd/>
            </a:ln>
          </p:spPr>
        </p:pic>
        <p:sp>
          <p:nvSpPr>
            <p:cNvPr id="6" name="TextBox 5"/>
            <p:cNvSpPr txBox="1"/>
            <p:nvPr/>
          </p:nvSpPr>
          <p:spPr>
            <a:xfrm>
              <a:off x="980958" y="2991362"/>
              <a:ext cx="2659702" cy="369332"/>
            </a:xfrm>
            <a:prstGeom prst="rect">
              <a:avLst/>
            </a:prstGeom>
            <a:noFill/>
          </p:spPr>
          <p:txBody>
            <a:bodyPr wrap="none" rtlCol="0">
              <a:spAutoFit/>
            </a:bodyPr>
            <a:lstStyle/>
            <a:p>
              <a:pPr algn="l">
                <a:spcBef>
                  <a:spcPct val="0"/>
                </a:spcBef>
              </a:pPr>
              <a:r>
                <a:rPr lang="en-US" dirty="0">
                  <a:solidFill>
                    <a:srgbClr val="FFFFFF"/>
                  </a:solidFill>
                  <a:latin typeface="Arial" charset="0"/>
                </a:rPr>
                <a:t>Seeing with your tongue</a:t>
              </a:r>
            </a:p>
          </p:txBody>
        </p:sp>
        <p:pic>
          <p:nvPicPr>
            <p:cNvPr id="3068932" name="Picture 4"/>
            <p:cNvPicPr>
              <a:picLocks noChangeAspect="1" noChangeArrowheads="1"/>
            </p:cNvPicPr>
            <p:nvPr/>
          </p:nvPicPr>
          <p:blipFill>
            <a:blip r:embed="rId4" cstate="print"/>
            <a:srcRect l="8283" r="2048"/>
            <a:stretch>
              <a:fillRect/>
            </a:stretch>
          </p:blipFill>
          <p:spPr bwMode="auto">
            <a:xfrm>
              <a:off x="1763325" y="1011803"/>
              <a:ext cx="2644722" cy="1867975"/>
            </a:xfrm>
            <a:prstGeom prst="rect">
              <a:avLst/>
            </a:prstGeom>
            <a:noFill/>
            <a:ln w="9525">
              <a:noFill/>
              <a:miter lim="800000"/>
              <a:headEnd/>
              <a:tailEnd/>
            </a:ln>
          </p:spPr>
        </p:pic>
        <p:sp>
          <p:nvSpPr>
            <p:cNvPr id="10" name="TextBox 9"/>
            <p:cNvSpPr txBox="1"/>
            <p:nvPr/>
          </p:nvSpPr>
          <p:spPr>
            <a:xfrm>
              <a:off x="5373202" y="3162284"/>
              <a:ext cx="3082895" cy="369332"/>
            </a:xfrm>
            <a:prstGeom prst="rect">
              <a:avLst/>
            </a:prstGeom>
            <a:noFill/>
          </p:spPr>
          <p:txBody>
            <a:bodyPr wrap="none" rtlCol="0">
              <a:spAutoFit/>
            </a:bodyPr>
            <a:lstStyle/>
            <a:p>
              <a:pPr algn="l">
                <a:spcBef>
                  <a:spcPct val="0"/>
                </a:spcBef>
              </a:pPr>
              <a:r>
                <a:rPr lang="en-US" dirty="0">
                  <a:solidFill>
                    <a:srgbClr val="FFFFFF"/>
                  </a:solidFill>
                  <a:latin typeface="Arial" charset="0"/>
                </a:rPr>
                <a:t>Human echolocation (sonar)</a:t>
              </a:r>
            </a:p>
          </p:txBody>
        </p:sp>
        <p:pic>
          <p:nvPicPr>
            <p:cNvPr id="3068933" name="Picture 5"/>
            <p:cNvPicPr>
              <a:picLocks noChangeAspect="1" noChangeArrowheads="1"/>
            </p:cNvPicPr>
            <p:nvPr/>
          </p:nvPicPr>
          <p:blipFill>
            <a:blip r:embed="rId5" cstate="print"/>
            <a:srcRect/>
            <a:stretch>
              <a:fillRect/>
            </a:stretch>
          </p:blipFill>
          <p:spPr bwMode="auto">
            <a:xfrm>
              <a:off x="5188905" y="848027"/>
              <a:ext cx="3359887" cy="2267924"/>
            </a:xfrm>
            <a:prstGeom prst="rect">
              <a:avLst/>
            </a:prstGeom>
            <a:noFill/>
            <a:ln w="9525">
              <a:noFill/>
              <a:miter lim="800000"/>
              <a:headEnd/>
              <a:tailEnd/>
            </a:ln>
          </p:spPr>
        </p:pic>
        <p:sp>
          <p:nvSpPr>
            <p:cNvPr id="11" name="Arc 10"/>
            <p:cNvSpPr/>
            <p:nvPr/>
          </p:nvSpPr>
          <p:spPr bwMode="auto">
            <a:xfrm rot="12896089">
              <a:off x="7011341" y="1585487"/>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2" name="Arc 11"/>
            <p:cNvSpPr/>
            <p:nvPr/>
          </p:nvSpPr>
          <p:spPr bwMode="auto">
            <a:xfrm rot="12896089">
              <a:off x="6706543" y="1663460"/>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sp>
          <p:nvSpPr>
            <p:cNvPr id="13" name="Arc 12"/>
            <p:cNvSpPr/>
            <p:nvPr/>
          </p:nvSpPr>
          <p:spPr bwMode="auto">
            <a:xfrm rot="12896089">
              <a:off x="6880206" y="1635104"/>
              <a:ext cx="363137" cy="728568"/>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a:solidFill>
                  <a:srgbClr val="FFFFFF"/>
                </a:solidFill>
              </a:endParaRPr>
            </a:p>
          </p:txBody>
        </p:sp>
      </p:grpSp>
      <p:grpSp>
        <p:nvGrpSpPr>
          <p:cNvPr id="24" name="Group 23"/>
          <p:cNvGrpSpPr/>
          <p:nvPr/>
        </p:nvGrpSpPr>
        <p:grpSpPr>
          <a:xfrm>
            <a:off x="1226273" y="4201670"/>
            <a:ext cx="4109335" cy="2023536"/>
            <a:chOff x="1153955" y="1931204"/>
            <a:chExt cx="5069460" cy="2496325"/>
          </a:xfrm>
        </p:grpSpPr>
        <p:pic>
          <p:nvPicPr>
            <p:cNvPr id="26" name="Picture 2" descr="C:\Users\ang\Desktop\d704fa5c809ebf8d6f97ef57f6f04ae3f6aec692.pdf - Adobe Acrobat Pro.jpg"/>
            <p:cNvPicPr>
              <a:picLocks noChangeAspect="1" noChangeArrowheads="1"/>
            </p:cNvPicPr>
            <p:nvPr/>
          </p:nvPicPr>
          <p:blipFill>
            <a:blip r:embed="rId6" cstate="print"/>
            <a:srcRect r="46584"/>
            <a:stretch>
              <a:fillRect/>
            </a:stretch>
          </p:blipFill>
          <p:spPr bwMode="auto">
            <a:xfrm>
              <a:off x="1153955" y="1931205"/>
              <a:ext cx="2649945" cy="2491095"/>
            </a:xfrm>
            <a:prstGeom prst="rect">
              <a:avLst/>
            </a:prstGeom>
            <a:noFill/>
          </p:spPr>
        </p:pic>
        <p:pic>
          <p:nvPicPr>
            <p:cNvPr id="27" name="Picture 3" descr="C:\Users\ang\Desktop\photo2.jpg"/>
            <p:cNvPicPr>
              <a:picLocks noChangeAspect="1" noChangeArrowheads="1"/>
            </p:cNvPicPr>
            <p:nvPr/>
          </p:nvPicPr>
          <p:blipFill>
            <a:blip r:embed="rId7" cstate="print"/>
            <a:srcRect l="17308" r="14615"/>
            <a:stretch>
              <a:fillRect/>
            </a:stretch>
          </p:blipFill>
          <p:spPr bwMode="auto">
            <a:xfrm>
              <a:off x="3957520" y="1931204"/>
              <a:ext cx="2265895" cy="2496325"/>
            </a:xfrm>
            <a:prstGeom prst="rect">
              <a:avLst/>
            </a:prstGeom>
            <a:noFill/>
          </p:spPr>
        </p:pic>
      </p:grpSp>
      <p:pic>
        <p:nvPicPr>
          <p:cNvPr id="28" name="Picture 5" descr="C:\Users\ang\Desktop\frog.jpg"/>
          <p:cNvPicPr>
            <a:picLocks noChangeAspect="1" noChangeArrowheads="1"/>
          </p:cNvPicPr>
          <p:nvPr/>
        </p:nvPicPr>
        <p:blipFill>
          <a:blip r:embed="rId8" cstate="print"/>
          <a:srcRect/>
          <a:stretch>
            <a:fillRect/>
          </a:stretch>
        </p:blipFill>
        <p:spPr bwMode="auto">
          <a:xfrm>
            <a:off x="6194917" y="4201670"/>
            <a:ext cx="3917310" cy="2167953"/>
          </a:xfrm>
          <a:prstGeom prst="rect">
            <a:avLst/>
          </a:prstGeom>
          <a:noFill/>
        </p:spPr>
      </p:pic>
      <p:sp>
        <p:nvSpPr>
          <p:cNvPr id="29" name="TextBox 28"/>
          <p:cNvSpPr txBox="1"/>
          <p:nvPr/>
        </p:nvSpPr>
        <p:spPr>
          <a:xfrm>
            <a:off x="2639551" y="6040540"/>
            <a:ext cx="2993127" cy="369332"/>
          </a:xfrm>
          <a:prstGeom prst="rect">
            <a:avLst/>
          </a:prstGeom>
          <a:noFill/>
        </p:spPr>
        <p:txBody>
          <a:bodyPr wrap="none" rtlCol="0">
            <a:spAutoFit/>
          </a:bodyPr>
          <a:lstStyle/>
          <a:p>
            <a:pPr algn="l">
              <a:spcBef>
                <a:spcPct val="0"/>
              </a:spcBef>
            </a:pPr>
            <a:r>
              <a:rPr lang="en-US" dirty="0" err="1">
                <a:solidFill>
                  <a:srgbClr val="FFFFFF"/>
                </a:solidFill>
                <a:latin typeface="Arial" charset="0"/>
              </a:rPr>
              <a:t>Haptic</a:t>
            </a:r>
            <a:r>
              <a:rPr lang="en-US" dirty="0">
                <a:solidFill>
                  <a:srgbClr val="FFFFFF"/>
                </a:solidFill>
                <a:latin typeface="Arial" charset="0"/>
              </a:rPr>
              <a:t> belt: Direction sense</a:t>
            </a:r>
          </a:p>
        </p:txBody>
      </p:sp>
      <p:sp>
        <p:nvSpPr>
          <p:cNvPr id="30" name="TextBox 29"/>
          <p:cNvSpPr txBox="1"/>
          <p:nvPr/>
        </p:nvSpPr>
        <p:spPr>
          <a:xfrm>
            <a:off x="7423208" y="5963730"/>
            <a:ext cx="2206053" cy="369332"/>
          </a:xfrm>
          <a:prstGeom prst="rect">
            <a:avLst/>
          </a:prstGeom>
          <a:noFill/>
        </p:spPr>
        <p:txBody>
          <a:bodyPr wrap="none" rtlCol="0">
            <a:spAutoFit/>
          </a:bodyPr>
          <a:lstStyle/>
          <a:p>
            <a:pPr algn="l">
              <a:spcBef>
                <a:spcPct val="0"/>
              </a:spcBef>
            </a:pPr>
            <a:r>
              <a:rPr lang="en-US" dirty="0">
                <a:solidFill>
                  <a:srgbClr val="FFFFFF"/>
                </a:solidFill>
                <a:latin typeface="Arial" charset="0"/>
              </a:rPr>
              <a:t>Implanting a 3</a:t>
            </a:r>
            <a:r>
              <a:rPr lang="en-US" baseline="30000" dirty="0">
                <a:solidFill>
                  <a:srgbClr val="FFFFFF"/>
                </a:solidFill>
                <a:latin typeface="Arial" charset="0"/>
              </a:rPr>
              <a:t>rd</a:t>
            </a:r>
            <a:r>
              <a:rPr lang="en-US" dirty="0">
                <a:solidFill>
                  <a:srgbClr val="FFFFFF"/>
                </a:solidFill>
                <a:latin typeface="Arial" charset="0"/>
              </a:rPr>
              <a:t> eye</a:t>
            </a:r>
          </a:p>
        </p:txBody>
      </p:sp>
    </p:spTree>
    <p:extLst>
      <p:ext uri="{BB962C8B-B14F-4D97-AF65-F5344CB8AC3E}">
        <p14:creationId xmlns:p14="http://schemas.microsoft.com/office/powerpoint/2010/main" val="17493546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Learning Algorithms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799714" cy="4351338"/>
          </a:xfrm>
        </p:spPr>
      </p:pic>
    </p:spTree>
    <p:extLst>
      <p:ext uri="{BB962C8B-B14F-4D97-AF65-F5344CB8AC3E}">
        <p14:creationId xmlns:p14="http://schemas.microsoft.com/office/powerpoint/2010/main" val="101039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Historical Perspective</a:t>
            </a:r>
            <a:endParaRPr lang="en-US" dirty="0"/>
          </a:p>
        </p:txBody>
      </p:sp>
    </p:spTree>
    <p:extLst>
      <p:ext uri="{BB962C8B-B14F-4D97-AF65-F5344CB8AC3E}">
        <p14:creationId xmlns:p14="http://schemas.microsoft.com/office/powerpoint/2010/main" val="1508037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pic>
        <p:nvPicPr>
          <p:cNvPr id="4" name="Picture 3"/>
          <p:cNvPicPr>
            <a:picLocks noChangeAspect="1"/>
          </p:cNvPicPr>
          <p:nvPr/>
        </p:nvPicPr>
        <p:blipFill>
          <a:blip r:embed="rId3"/>
          <a:stretch>
            <a:fillRect/>
          </a:stretch>
        </p:blipFill>
        <p:spPr>
          <a:xfrm>
            <a:off x="493815" y="1511636"/>
            <a:ext cx="9906000" cy="4653452"/>
          </a:xfrm>
          <a:prstGeom prst="rect">
            <a:avLst/>
          </a:prstGeom>
        </p:spPr>
      </p:pic>
      <p:sp>
        <p:nvSpPr>
          <p:cNvPr id="5" name="TextBox 4"/>
          <p:cNvSpPr txBox="1"/>
          <p:nvPr/>
        </p:nvSpPr>
        <p:spPr>
          <a:xfrm>
            <a:off x="2814452" y="6258296"/>
            <a:ext cx="9203377" cy="369332"/>
          </a:xfrm>
          <a:prstGeom prst="rect">
            <a:avLst/>
          </a:prstGeom>
          <a:noFill/>
        </p:spPr>
        <p:txBody>
          <a:bodyPr wrap="square" rtlCol="0">
            <a:spAutoFit/>
          </a:bodyPr>
          <a:lstStyle/>
          <a:p>
            <a:r>
              <a:rPr lang="en-US" dirty="0" smtClean="0"/>
              <a:t>Ref - http://</a:t>
            </a:r>
            <a:r>
              <a:rPr lang="en-US" dirty="0" err="1" smtClean="0"/>
              <a:t>beamandrew.github.io</a:t>
            </a:r>
            <a:r>
              <a:rPr lang="en-US" dirty="0" smtClean="0"/>
              <a:t>/</a:t>
            </a:r>
            <a:r>
              <a:rPr lang="en-US" dirty="0" err="1" smtClean="0"/>
              <a:t>deeplearning</a:t>
            </a:r>
            <a:r>
              <a:rPr lang="en-US" dirty="0" smtClean="0"/>
              <a:t>/2017/02/23/deep_learning_101_part1.html</a:t>
            </a:r>
            <a:endParaRPr lang="en-US" dirty="0"/>
          </a:p>
        </p:txBody>
      </p:sp>
    </p:spTree>
    <p:extLst>
      <p:ext uri="{BB962C8B-B14F-4D97-AF65-F5344CB8AC3E}">
        <p14:creationId xmlns:p14="http://schemas.microsoft.com/office/powerpoint/2010/main" val="992243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Success</a:t>
            </a:r>
            <a:endParaRPr lang="en-US" dirty="0"/>
          </a:p>
        </p:txBody>
      </p:sp>
      <p:sp>
        <p:nvSpPr>
          <p:cNvPr id="3" name="Content Placeholder 2"/>
          <p:cNvSpPr>
            <a:spLocks noGrp="1"/>
          </p:cNvSpPr>
          <p:nvPr>
            <p:ph idx="1"/>
          </p:nvPr>
        </p:nvSpPr>
        <p:spPr/>
        <p:txBody>
          <a:bodyPr/>
          <a:lstStyle/>
          <a:p>
            <a:r>
              <a:rPr lang="en-US" dirty="0" smtClean="0"/>
              <a:t>2006 - </a:t>
            </a:r>
            <a:r>
              <a:rPr lang="en-US" dirty="0"/>
              <a:t>The idea was to train a simple 2-layer unsupervised model like a </a:t>
            </a:r>
            <a:r>
              <a:rPr lang="en-US" dirty="0">
                <a:hlinkClick r:id="rId3"/>
              </a:rPr>
              <a:t>restricted boltzman machine</a:t>
            </a:r>
            <a:r>
              <a:rPr lang="en-US" dirty="0"/>
              <a:t>, freeze all the parameters, stick on a new layer on top and train </a:t>
            </a:r>
            <a:r>
              <a:rPr lang="en-US" i="1" dirty="0"/>
              <a:t>just the parameters</a:t>
            </a:r>
            <a:r>
              <a:rPr lang="en-US" dirty="0"/>
              <a:t> for the new </a:t>
            </a:r>
            <a:r>
              <a:rPr lang="en-US" dirty="0" smtClean="0"/>
              <a:t>layer. </a:t>
            </a:r>
            <a:r>
              <a:rPr lang="mr-IN" dirty="0" smtClean="0"/>
              <a:t>–</a:t>
            </a:r>
            <a:r>
              <a:rPr lang="en-US" dirty="0" smtClean="0"/>
              <a:t> Geoff Hinton.</a:t>
            </a:r>
          </a:p>
          <a:p>
            <a:endParaRPr lang="en-US" dirty="0" smtClean="0"/>
          </a:p>
          <a:p>
            <a:r>
              <a:rPr lang="en-US" b="1" dirty="0" smtClean="0">
                <a:solidFill>
                  <a:srgbClr val="00B050"/>
                </a:solidFill>
                <a:latin typeface="Courier" charset="0"/>
                <a:ea typeface="Courier" charset="0"/>
                <a:cs typeface="Courier" charset="0"/>
              </a:rPr>
              <a:t>2012 </a:t>
            </a:r>
            <a:r>
              <a:rPr lang="mr-IN" b="1" dirty="0" smtClean="0">
                <a:solidFill>
                  <a:srgbClr val="00B050"/>
                </a:solidFill>
                <a:latin typeface="Courier" charset="0"/>
                <a:ea typeface="Courier" charset="0"/>
                <a:cs typeface="Courier" charset="0"/>
              </a:rPr>
              <a:t>–</a:t>
            </a:r>
            <a:r>
              <a:rPr lang="en-US" b="1" dirty="0" smtClean="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4"/>
              </a:rPr>
              <a:t>Alex Krizhevsky</a:t>
            </a:r>
            <a:r>
              <a:rPr lang="en-US" b="1" dirty="0">
                <a:solidFill>
                  <a:srgbClr val="00B050"/>
                </a:solidFill>
                <a:latin typeface="Courier" charset="0"/>
                <a:ea typeface="Courier" charset="0"/>
                <a:cs typeface="Courier" charset="0"/>
              </a:rPr>
              <a:t>, </a:t>
            </a:r>
            <a:r>
              <a:rPr lang="en-US" b="1" dirty="0">
                <a:solidFill>
                  <a:srgbClr val="00B050"/>
                </a:solidFill>
                <a:latin typeface="Courier" charset="0"/>
                <a:ea typeface="Courier" charset="0"/>
                <a:cs typeface="Courier" charset="0"/>
                <a:hlinkClick r:id="rId5"/>
              </a:rPr>
              <a:t>Ilya Sutskever</a:t>
            </a:r>
            <a:r>
              <a:rPr lang="en-US" b="1" dirty="0">
                <a:solidFill>
                  <a:srgbClr val="00B050"/>
                </a:solidFill>
                <a:latin typeface="Courier" charset="0"/>
                <a:ea typeface="Courier" charset="0"/>
                <a:cs typeface="Courier" charset="0"/>
              </a:rPr>
              <a:t>, and Geoff Hinton entered a submission that would halve the existing error rate to 16%</a:t>
            </a:r>
          </a:p>
        </p:txBody>
      </p:sp>
    </p:spTree>
    <p:extLst>
      <p:ext uri="{BB962C8B-B14F-4D97-AF65-F5344CB8AC3E}">
        <p14:creationId xmlns:p14="http://schemas.microsoft.com/office/powerpoint/2010/main" val="2109302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842" y="2913772"/>
            <a:ext cx="10515600" cy="1325563"/>
          </a:xfrm>
        </p:spPr>
        <p:txBody>
          <a:bodyPr/>
          <a:lstStyle/>
          <a:p>
            <a:r>
              <a:rPr lang="en-US" dirty="0" smtClean="0"/>
              <a:t>Modern Success</a:t>
            </a:r>
            <a:endParaRPr lang="en-US" dirty="0"/>
          </a:p>
        </p:txBody>
      </p:sp>
    </p:spTree>
    <p:extLst>
      <p:ext uri="{BB962C8B-B14F-4D97-AF65-F5344CB8AC3E}">
        <p14:creationId xmlns:p14="http://schemas.microsoft.com/office/powerpoint/2010/main" val="183264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ILSRVC </a:t>
            </a:r>
            <a:r>
              <a:rPr lang="mr-IN" dirty="0" smtClean="0"/>
              <a:t>–</a:t>
            </a:r>
            <a:r>
              <a:rPr lang="en-US" dirty="0" smtClean="0"/>
              <a:t> </a:t>
            </a:r>
            <a:r>
              <a:rPr lang="en-US" dirty="0" err="1" smtClean="0"/>
              <a:t>Imagenet</a:t>
            </a:r>
            <a:endParaRPr lang="en-US" dirty="0"/>
          </a:p>
        </p:txBody>
      </p:sp>
      <p:pic>
        <p:nvPicPr>
          <p:cNvPr id="4" name="Picture 3"/>
          <p:cNvPicPr>
            <a:picLocks noChangeAspect="1"/>
          </p:cNvPicPr>
          <p:nvPr/>
        </p:nvPicPr>
        <p:blipFill>
          <a:blip r:embed="rId3"/>
          <a:stretch>
            <a:fillRect/>
          </a:stretch>
        </p:blipFill>
        <p:spPr>
          <a:xfrm>
            <a:off x="2140085" y="1946246"/>
            <a:ext cx="8042208" cy="4911754"/>
          </a:xfrm>
          <a:prstGeom prst="rect">
            <a:avLst/>
          </a:prstGeom>
        </p:spPr>
      </p:pic>
    </p:spTree>
    <p:extLst>
      <p:ext uri="{BB962C8B-B14F-4D97-AF65-F5344CB8AC3E}">
        <p14:creationId xmlns:p14="http://schemas.microsoft.com/office/powerpoint/2010/main" val="1655164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Success</a:t>
            </a:r>
            <a:endParaRPr lang="en-US" dirty="0"/>
          </a:p>
        </p:txBody>
      </p:sp>
      <p:sp>
        <p:nvSpPr>
          <p:cNvPr id="3" name="Content Placeholder 2"/>
          <p:cNvSpPr>
            <a:spLocks noGrp="1"/>
          </p:cNvSpPr>
          <p:nvPr>
            <p:ph idx="1"/>
          </p:nvPr>
        </p:nvSpPr>
        <p:spPr/>
        <p:txBody>
          <a:bodyPr/>
          <a:lstStyle/>
          <a:p>
            <a:r>
              <a:rPr lang="en-US" dirty="0" smtClean="0"/>
              <a:t>Vast amounts of Data</a:t>
            </a:r>
          </a:p>
          <a:p>
            <a:r>
              <a:rPr lang="en-US" dirty="0" smtClean="0"/>
              <a:t>GPUs</a:t>
            </a:r>
          </a:p>
          <a:p>
            <a:pPr lvl="1"/>
            <a:r>
              <a:rPr lang="en-US" dirty="0" smtClean="0"/>
              <a:t>Google’s Famous cat experiment</a:t>
            </a:r>
          </a:p>
          <a:p>
            <a:pPr lvl="2"/>
            <a:r>
              <a:rPr lang="en-US" dirty="0" smtClean="0"/>
              <a:t>Took $1 million in 2013</a:t>
            </a:r>
          </a:p>
          <a:p>
            <a:pPr lvl="2"/>
            <a:r>
              <a:rPr lang="en-US" dirty="0" smtClean="0"/>
              <a:t>$20,000 GPU</a:t>
            </a:r>
          </a:p>
          <a:p>
            <a:pPr lvl="2"/>
            <a:r>
              <a:rPr lang="en-US" dirty="0" smtClean="0">
                <a:sym typeface="Wingdings"/>
              </a:rPr>
              <a:t>*There is a big race in the Chip Market to get better CPUs</a:t>
            </a:r>
          </a:p>
          <a:p>
            <a:pPr lvl="1"/>
            <a:r>
              <a:rPr lang="en-US" dirty="0" smtClean="0">
                <a:sym typeface="Wingdings"/>
              </a:rPr>
              <a:t>Faster Back Propagation</a:t>
            </a:r>
            <a:endParaRPr lang="en-US" dirty="0">
              <a:sym typeface="Wingdings"/>
            </a:endParaRPr>
          </a:p>
          <a:p>
            <a:r>
              <a:rPr lang="en-US" dirty="0" smtClean="0">
                <a:sym typeface="Wingdings"/>
              </a:rPr>
              <a:t>Better Activation Functions</a:t>
            </a:r>
          </a:p>
          <a:p>
            <a:pPr lvl="2"/>
            <a:r>
              <a:rPr lang="en-US" dirty="0" smtClean="0">
                <a:sym typeface="Wingdings"/>
              </a:rPr>
              <a:t>RELU vs Sigmoid</a:t>
            </a:r>
            <a:endParaRPr lang="en-US" dirty="0" smtClean="0"/>
          </a:p>
          <a:p>
            <a:endParaRPr lang="en-US" dirty="0"/>
          </a:p>
        </p:txBody>
      </p:sp>
    </p:spTree>
    <p:extLst>
      <p:ext uri="{BB962C8B-B14F-4D97-AF65-F5344CB8AC3E}">
        <p14:creationId xmlns:p14="http://schemas.microsoft.com/office/powerpoint/2010/main" val="60692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3" name="Content Placeholder 2"/>
          <p:cNvSpPr>
            <a:spLocks noGrp="1"/>
          </p:cNvSpPr>
          <p:nvPr>
            <p:ph idx="1"/>
          </p:nvPr>
        </p:nvSpPr>
        <p:spPr/>
        <p:txBody>
          <a:bodyPr/>
          <a:lstStyle/>
          <a:p>
            <a:r>
              <a:rPr lang="en-US" dirty="0" smtClean="0"/>
              <a:t>Artificial Intelligence is the ability for machines to learn and understand  Data, Events, Sensory Inputs without explicitly computing/programming. It is intelligence where machines mimics or excels human capacity to interact with the environment in an independent way without explicit instructions.</a:t>
            </a:r>
          </a:p>
          <a:p>
            <a:endParaRPr lang="en-US" dirty="0" smtClean="0"/>
          </a:p>
          <a:p>
            <a:r>
              <a:rPr lang="en-US" dirty="0" smtClean="0"/>
              <a:t>A general learning paradigm to mimic human’s ability, inspired by Animal/Human Brain</a:t>
            </a:r>
          </a:p>
        </p:txBody>
      </p:sp>
    </p:spTree>
    <p:extLst>
      <p:ext uri="{BB962C8B-B14F-4D97-AF65-F5344CB8AC3E}">
        <p14:creationId xmlns:p14="http://schemas.microsoft.com/office/powerpoint/2010/main" val="469814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3769" y="2096558"/>
            <a:ext cx="5706542" cy="4351338"/>
          </a:xfrm>
        </p:spPr>
      </p:pic>
    </p:spTree>
    <p:extLst>
      <p:ext uri="{BB962C8B-B14F-4D97-AF65-F5344CB8AC3E}">
        <p14:creationId xmlns:p14="http://schemas.microsoft.com/office/powerpoint/2010/main" val="118392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&gt; Deep Learning</a:t>
            </a:r>
            <a:endParaRPr lang="en-US" dirty="0"/>
          </a:p>
        </p:txBody>
      </p:sp>
      <p:sp>
        <p:nvSpPr>
          <p:cNvPr id="3" name="Content Placeholder 2"/>
          <p:cNvSpPr>
            <a:spLocks noGrp="1"/>
          </p:cNvSpPr>
          <p:nvPr>
            <p:ph idx="1"/>
          </p:nvPr>
        </p:nvSpPr>
        <p:spPr/>
        <p:txBody>
          <a:bodyPr/>
          <a:lstStyle/>
          <a:p>
            <a:r>
              <a:rPr lang="en-US" dirty="0" smtClean="0"/>
              <a:t>Artificial Intelligence is the general term used to define Intelligent Systems</a:t>
            </a:r>
          </a:p>
          <a:p>
            <a:endParaRPr lang="en-US" dirty="0"/>
          </a:p>
          <a:p>
            <a:r>
              <a:rPr lang="en-US" b="1" dirty="0" smtClean="0"/>
              <a:t>Deep Learning </a:t>
            </a:r>
            <a:r>
              <a:rPr lang="en-US" dirty="0" smtClean="0"/>
              <a:t>is a set of </a:t>
            </a:r>
            <a:r>
              <a:rPr lang="en-US" b="1" dirty="0" smtClean="0"/>
              <a:t>Algorithms </a:t>
            </a:r>
            <a:r>
              <a:rPr lang="en-US" dirty="0" smtClean="0"/>
              <a:t>that make Artificial Intelligent Systems</a:t>
            </a:r>
            <a:endParaRPr lang="en-US" dirty="0"/>
          </a:p>
        </p:txBody>
      </p:sp>
    </p:spTree>
    <p:extLst>
      <p:ext uri="{BB962C8B-B14F-4D97-AF65-F5344CB8AC3E}">
        <p14:creationId xmlns:p14="http://schemas.microsoft.com/office/powerpoint/2010/main" val="565296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It a deeply stacked layer of Neural Networks</a:t>
            </a:r>
          </a:p>
          <a:p>
            <a:endParaRPr lang="en-US" dirty="0" smtClean="0"/>
          </a:p>
          <a:p>
            <a:r>
              <a:rPr lang="en-US" dirty="0" smtClean="0"/>
              <a:t>Neural Networks are Biologically inspired.</a:t>
            </a:r>
            <a:endParaRPr lang="en-US" dirty="0"/>
          </a:p>
        </p:txBody>
      </p:sp>
    </p:spTree>
    <p:extLst>
      <p:ext uri="{BB962C8B-B14F-4D97-AF65-F5344CB8AC3E}">
        <p14:creationId xmlns:p14="http://schemas.microsoft.com/office/powerpoint/2010/main" val="7088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6711950" y="2237792"/>
            <a:ext cx="4042410" cy="2304173"/>
          </a:xfrm>
          <a:prstGeom prst="rect">
            <a:avLst/>
          </a:prstGeom>
        </p:spPr>
      </p:pic>
      <p:pic>
        <p:nvPicPr>
          <p:cNvPr id="6" name="Picture 5"/>
          <p:cNvPicPr>
            <a:picLocks noChangeAspect="1"/>
          </p:cNvPicPr>
          <p:nvPr/>
        </p:nvPicPr>
        <p:blipFill rotWithShape="1">
          <a:blip r:embed="rId4"/>
          <a:srcRect/>
          <a:stretch/>
        </p:blipFill>
        <p:spPr>
          <a:xfrm>
            <a:off x="1276351" y="2350564"/>
            <a:ext cx="4042409" cy="1728129"/>
          </a:xfrm>
          <a:prstGeom prst="rect">
            <a:avLst/>
          </a:prstGeom>
        </p:spPr>
      </p:pic>
      <p:sp>
        <p:nvSpPr>
          <p:cNvPr id="2" name="Title 1"/>
          <p:cNvSpPr>
            <a:spLocks noGrp="1"/>
          </p:cNvSpPr>
          <p:nvPr>
            <p:ph type="title"/>
          </p:nvPr>
        </p:nvSpPr>
        <p:spPr>
          <a:xfrm>
            <a:off x="821516" y="640263"/>
            <a:ext cx="6204984" cy="1344975"/>
          </a:xfrm>
        </p:spPr>
        <p:txBody>
          <a:bodyPr>
            <a:normAutofit/>
          </a:bodyPr>
          <a:lstStyle/>
          <a:p>
            <a:r>
              <a:rPr lang="en-US" sz="4000"/>
              <a:t>Deep Learning</a:t>
            </a:r>
          </a:p>
        </p:txBody>
      </p:sp>
    </p:spTree>
    <p:extLst>
      <p:ext uri="{BB962C8B-B14F-4D97-AF65-F5344CB8AC3E}">
        <p14:creationId xmlns:p14="http://schemas.microsoft.com/office/powerpoint/2010/main" val="1623312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 I Perceptron</a:t>
            </a:r>
          </a:p>
        </p:txBody>
      </p:sp>
      <p:pic>
        <p:nvPicPr>
          <p:cNvPr id="4" name="Picture 3"/>
          <p:cNvPicPr>
            <a:picLocks noChangeAspect="1"/>
          </p:cNvPicPr>
          <p:nvPr/>
        </p:nvPicPr>
        <p:blipFill>
          <a:blip r:embed="rId2"/>
          <a:stretch>
            <a:fillRect/>
          </a:stretch>
        </p:blipFill>
        <p:spPr>
          <a:xfrm>
            <a:off x="2801178" y="1690688"/>
            <a:ext cx="5715000" cy="4838700"/>
          </a:xfrm>
          <a:prstGeom prst="rect">
            <a:avLst/>
          </a:prstGeom>
        </p:spPr>
      </p:pic>
    </p:spTree>
    <p:extLst>
      <p:ext uri="{BB962C8B-B14F-4D97-AF65-F5344CB8AC3E}">
        <p14:creationId xmlns:p14="http://schemas.microsoft.com/office/powerpoint/2010/main" val="773802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Inspired </a:t>
            </a:r>
            <a:r>
              <a:rPr lang="mr-IN" dirty="0" smtClean="0"/>
              <a:t>–</a:t>
            </a:r>
            <a:r>
              <a:rPr lang="en-US" dirty="0" smtClean="0"/>
              <a:t> Intelligent Machines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6647"/>
            <a:ext cx="10515600" cy="4329294"/>
          </a:xfrm>
        </p:spPr>
      </p:pic>
    </p:spTree>
    <p:extLst>
      <p:ext uri="{BB962C8B-B14F-4D97-AF65-F5344CB8AC3E}">
        <p14:creationId xmlns:p14="http://schemas.microsoft.com/office/powerpoint/2010/main" val="14553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“one learning algorithm” hypothesis</a:t>
            </a:r>
            <a:endParaRPr lang="en-US" dirty="0"/>
          </a:p>
        </p:txBody>
      </p:sp>
      <p:sp>
        <p:nvSpPr>
          <p:cNvPr id="15" name="TextBox 14"/>
          <p:cNvSpPr txBox="1"/>
          <p:nvPr/>
        </p:nvSpPr>
        <p:spPr>
          <a:xfrm>
            <a:off x="7715338" y="6184245"/>
            <a:ext cx="1210588" cy="253916"/>
          </a:xfrm>
          <a:prstGeom prst="rect">
            <a:avLst/>
          </a:prstGeom>
          <a:noFill/>
        </p:spPr>
        <p:txBody>
          <a:bodyPr wrap="none" rtlCol="0">
            <a:spAutoFit/>
          </a:bodyPr>
          <a:lstStyle/>
          <a:p>
            <a:pPr algn="r">
              <a:spcBef>
                <a:spcPct val="0"/>
              </a:spcBef>
            </a:pPr>
            <a:r>
              <a:rPr lang="en-US" sz="1050" dirty="0">
                <a:solidFill>
                  <a:srgbClr val="53D8FF"/>
                </a:solidFill>
                <a:latin typeface="Arial" pitchFamily="34" charset="0"/>
              </a:rPr>
              <a:t>[Roe et al., 1992]</a:t>
            </a:r>
          </a:p>
        </p:txBody>
      </p:sp>
      <p:pic>
        <p:nvPicPr>
          <p:cNvPr id="27" name="Picture 1" descr="C:\Users\ang\Desktop\Brodmann_41_42.png"/>
          <p:cNvPicPr>
            <a:picLocks noChangeAspect="1" noChangeArrowheads="1"/>
          </p:cNvPicPr>
          <p:nvPr/>
        </p:nvPicPr>
        <p:blipFill>
          <a:blip r:embed="rId2" cstate="print"/>
          <a:srcRect/>
          <a:stretch>
            <a:fillRect/>
          </a:stretch>
        </p:blipFill>
        <p:spPr bwMode="auto">
          <a:xfrm>
            <a:off x="5452509" y="1846973"/>
            <a:ext cx="3336132" cy="2297884"/>
          </a:xfrm>
          <a:prstGeom prst="rect">
            <a:avLst/>
          </a:prstGeom>
          <a:noFill/>
        </p:spPr>
      </p:pic>
      <p:sp>
        <p:nvSpPr>
          <p:cNvPr id="28" name="TextBox 27"/>
          <p:cNvSpPr txBox="1"/>
          <p:nvPr/>
        </p:nvSpPr>
        <p:spPr>
          <a:xfrm>
            <a:off x="5690865" y="4455160"/>
            <a:ext cx="3757022" cy="646331"/>
          </a:xfrm>
          <a:prstGeom prst="rect">
            <a:avLst/>
          </a:prstGeom>
          <a:noFill/>
        </p:spPr>
        <p:txBody>
          <a:bodyPr wrap="square" rtlCol="0">
            <a:spAutoFit/>
          </a:bodyPr>
          <a:lstStyle/>
          <a:p>
            <a:pPr algn="l">
              <a:spcBef>
                <a:spcPct val="0"/>
              </a:spcBef>
            </a:pPr>
            <a:r>
              <a:rPr lang="en-US" dirty="0">
                <a:solidFill>
                  <a:srgbClr val="FFFFFF"/>
                </a:solidFill>
                <a:latin typeface="Arial" charset="0"/>
              </a:rPr>
              <a:t>Auditory cortex learns to see</a:t>
            </a:r>
          </a:p>
          <a:p>
            <a:pPr algn="l">
              <a:spcBef>
                <a:spcPct val="0"/>
              </a:spcBef>
            </a:pPr>
            <a:endParaRPr lang="en-US" dirty="0">
              <a:solidFill>
                <a:srgbClr val="FFFFFF"/>
              </a:solidFill>
              <a:latin typeface="Arial" charset="0"/>
            </a:endParaRPr>
          </a:p>
        </p:txBody>
      </p:sp>
      <p:sp>
        <p:nvSpPr>
          <p:cNvPr id="29" name="TextBox 28"/>
          <p:cNvSpPr txBox="1"/>
          <p:nvPr/>
        </p:nvSpPr>
        <p:spPr>
          <a:xfrm>
            <a:off x="6528022" y="3642250"/>
            <a:ext cx="2086902" cy="308637"/>
          </a:xfrm>
          <a:prstGeom prst="rect">
            <a:avLst/>
          </a:prstGeom>
          <a:solidFill>
            <a:srgbClr val="53D8FF"/>
          </a:solidFill>
          <a:ln w="38100" cap="flat" cmpd="sng" algn="ctr">
            <a:solidFill>
              <a:srgbClr val="FFFFFF"/>
            </a:solidFill>
            <a:prstDash val="solid"/>
          </a:ln>
          <a:effectLst>
            <a:outerShdw blurRad="63500" sx="102000" sy="102000" algn="ctr" rotWithShape="0">
              <a:prstClr val="black">
                <a:alpha val="40000"/>
              </a:prstClr>
            </a:outerShdw>
          </a:effectLst>
        </p:spPr>
        <p:txBody>
          <a:bodyPr rtlCol="0" anchor="ctr" anchorCtr="1"/>
          <a:lstStyle/>
          <a:p>
            <a:pPr algn="ctr" fontAlgn="base">
              <a:lnSpc>
                <a:spcPct val="90000"/>
              </a:lnSpc>
              <a:spcBef>
                <a:spcPct val="0"/>
              </a:spcBef>
              <a:spcAft>
                <a:spcPct val="0"/>
              </a:spcAft>
              <a:defRPr/>
            </a:pPr>
            <a:r>
              <a:rPr lang="en-US" kern="0" dirty="0">
                <a:solidFill>
                  <a:srgbClr val="000000"/>
                </a:solidFill>
                <a:latin typeface="Arial"/>
                <a:cs typeface="Arial"/>
              </a:rPr>
              <a:t>Auditory Cortex</a:t>
            </a:r>
          </a:p>
        </p:txBody>
      </p:sp>
      <p:cxnSp>
        <p:nvCxnSpPr>
          <p:cNvPr id="30" name="Straight Arrow Connector 29"/>
          <p:cNvCxnSpPr/>
          <p:nvPr/>
        </p:nvCxnSpPr>
        <p:spPr bwMode="auto">
          <a:xfrm flipV="1">
            <a:off x="4618074" y="3295672"/>
            <a:ext cx="2637144" cy="393826"/>
          </a:xfrm>
          <a:prstGeom prst="straightConnector1">
            <a:avLst/>
          </a:prstGeom>
          <a:noFill/>
          <a:ln w="57150" cap="flat" cmpd="sng" algn="ctr">
            <a:solidFill>
              <a:srgbClr val="53D8FF"/>
            </a:solidFill>
            <a:prstDash val="solid"/>
            <a:round/>
            <a:headEnd type="none" w="med" len="med"/>
            <a:tailEnd type="arrow"/>
          </a:ln>
          <a:effectLst/>
        </p:spPr>
      </p:cxnSp>
      <p:grpSp>
        <p:nvGrpSpPr>
          <p:cNvPr id="31" name="Group 46"/>
          <p:cNvGrpSpPr>
            <a:grpSpLocks/>
          </p:cNvGrpSpPr>
          <p:nvPr/>
        </p:nvGrpSpPr>
        <p:grpSpPr bwMode="auto">
          <a:xfrm>
            <a:off x="5997763" y="3347985"/>
            <a:ext cx="276222" cy="276222"/>
            <a:chOff x="0" y="2153"/>
            <a:chExt cx="571" cy="574"/>
          </a:xfrm>
        </p:grpSpPr>
        <p:sp>
          <p:nvSpPr>
            <p:cNvPr id="32" name="Line 47"/>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sp>
          <p:nvSpPr>
            <p:cNvPr id="33" name="Line 48"/>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Arial" charset="0"/>
              </a:endParaRPr>
            </a:p>
          </p:txBody>
        </p:sp>
      </p:grpSp>
      <p:grpSp>
        <p:nvGrpSpPr>
          <p:cNvPr id="34" name="Group 33"/>
          <p:cNvGrpSpPr/>
          <p:nvPr/>
        </p:nvGrpSpPr>
        <p:grpSpPr>
          <a:xfrm>
            <a:off x="2959396" y="1908535"/>
            <a:ext cx="4295823" cy="1208596"/>
            <a:chOff x="1435395" y="1908535"/>
            <a:chExt cx="4295823" cy="1208596"/>
          </a:xfrm>
        </p:grpSpPr>
        <p:cxnSp>
          <p:nvCxnSpPr>
            <p:cNvPr id="35" name="Straight Arrow Connector 34"/>
            <p:cNvCxnSpPr/>
            <p:nvPr/>
          </p:nvCxnSpPr>
          <p:spPr bwMode="auto">
            <a:xfrm>
              <a:off x="3424238" y="2574925"/>
              <a:ext cx="2306980" cy="542206"/>
            </a:xfrm>
            <a:prstGeom prst="straightConnector1">
              <a:avLst/>
            </a:prstGeom>
            <a:noFill/>
            <a:ln w="57150" cap="flat" cmpd="sng" algn="ctr">
              <a:solidFill>
                <a:srgbClr val="C52B87"/>
              </a:solidFill>
              <a:prstDash val="solid"/>
              <a:round/>
              <a:headEnd type="none" w="med" len="med"/>
              <a:tailEnd type="arrow"/>
            </a:ln>
            <a:effectLst/>
          </p:spPr>
        </p:cxnSp>
        <p:pic>
          <p:nvPicPr>
            <p:cNvPr id="36" name="Picture 35" descr="Eye.png"/>
            <p:cNvPicPr>
              <a:picLocks noChangeAspect="1"/>
            </p:cNvPicPr>
            <p:nvPr/>
          </p:nvPicPr>
          <p:blipFill>
            <a:blip r:embed="rId3" cstate="print"/>
            <a:stretch>
              <a:fillRect/>
            </a:stretch>
          </p:blipFill>
          <p:spPr>
            <a:xfrm>
              <a:off x="1435395" y="1908535"/>
              <a:ext cx="1980812" cy="985756"/>
            </a:xfrm>
            <a:prstGeom prst="rect">
              <a:avLst/>
            </a:prstGeom>
          </p:spPr>
        </p:pic>
      </p:grpSp>
      <p:pic>
        <p:nvPicPr>
          <p:cNvPr id="37" name="Picture 36" descr="Ear.png"/>
          <p:cNvPicPr>
            <a:picLocks noChangeAspect="1"/>
          </p:cNvPicPr>
          <p:nvPr/>
        </p:nvPicPr>
        <p:blipFill>
          <a:blip r:embed="rId4" cstate="print"/>
          <a:stretch>
            <a:fillRect/>
          </a:stretch>
        </p:blipFill>
        <p:spPr>
          <a:xfrm>
            <a:off x="3510086" y="3244519"/>
            <a:ext cx="963108" cy="1576388"/>
          </a:xfrm>
          <a:prstGeom prst="rect">
            <a:avLst/>
          </a:prstGeom>
        </p:spPr>
      </p:pic>
    </p:spTree>
    <p:extLst>
      <p:ext uri="{BB962C8B-B14F-4D97-AF65-F5344CB8AC3E}">
        <p14:creationId xmlns:p14="http://schemas.microsoft.com/office/powerpoint/2010/main" val="1879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345</Words>
  <Application>Microsoft Macintosh PowerPoint</Application>
  <PresentationFormat>Widescreen</PresentationFormat>
  <Paragraphs>125</Paragraphs>
  <Slides>18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Calibri Light</vt:lpstr>
      <vt:lpstr>Courier</vt:lpstr>
      <vt:lpstr>Mangal</vt:lpstr>
      <vt:lpstr>Wingdings</vt:lpstr>
      <vt:lpstr>Arial</vt:lpstr>
      <vt:lpstr>Office Theme</vt:lpstr>
      <vt:lpstr>Artificial Intelligence</vt:lpstr>
      <vt:lpstr>Artificial Intelligence</vt:lpstr>
      <vt:lpstr>PowerPoint Presentation</vt:lpstr>
      <vt:lpstr>AI - &gt; Deep Learning</vt:lpstr>
      <vt:lpstr>Deep Learning</vt:lpstr>
      <vt:lpstr>Deep Learning</vt:lpstr>
      <vt:lpstr>The Mark I Perceptron</vt:lpstr>
      <vt:lpstr>Brain Inspired – Intelligent Machines</vt:lpstr>
      <vt:lpstr>The “one learning algorithm” hypothesis</vt:lpstr>
      <vt:lpstr>The “one learning algorithm” hypothesis</vt:lpstr>
      <vt:lpstr>Sensor representations in the brain</vt:lpstr>
      <vt:lpstr>Single Learning Algorithms</vt:lpstr>
      <vt:lpstr>Historical Perspective</vt:lpstr>
      <vt:lpstr>History</vt:lpstr>
      <vt:lpstr>Modern Success</vt:lpstr>
      <vt:lpstr>Modern Success</vt:lpstr>
      <vt:lpstr>ILSRVC – Imagenet</vt:lpstr>
      <vt:lpstr>Reasons for Success</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Shivaji Dutta</dc:creator>
  <cp:lastModifiedBy>Shivaji Dutta</cp:lastModifiedBy>
  <cp:revision>3</cp:revision>
  <dcterms:created xsi:type="dcterms:W3CDTF">2017-05-31T23:03:51Z</dcterms:created>
  <dcterms:modified xsi:type="dcterms:W3CDTF">2017-05-31T23:22:02Z</dcterms:modified>
</cp:coreProperties>
</file>